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handoutMasterIdLst>
    <p:handoutMasterId r:id="rId16"/>
  </p:handoutMasterIdLst>
  <p:sldIdLst>
    <p:sldId id="257" r:id="rId2"/>
    <p:sldId id="318" r:id="rId3"/>
    <p:sldId id="302" r:id="rId4"/>
    <p:sldId id="303" r:id="rId5"/>
    <p:sldId id="311" r:id="rId6"/>
    <p:sldId id="312" r:id="rId7"/>
    <p:sldId id="315" r:id="rId8"/>
    <p:sldId id="304" r:id="rId9"/>
    <p:sldId id="305" r:id="rId10"/>
    <p:sldId id="308" r:id="rId11"/>
    <p:sldId id="309" r:id="rId12"/>
    <p:sldId id="310" r:id="rId13"/>
    <p:sldId id="317" r:id="rId14"/>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132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1550" autoAdjust="0"/>
  </p:normalViewPr>
  <p:slideViewPr>
    <p:cSldViewPr snapToGrid="0">
      <p:cViewPr varScale="1">
        <p:scale>
          <a:sx n="94" d="100"/>
          <a:sy n="94" d="100"/>
        </p:scale>
        <p:origin x="942"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7C7908AC-0907-4145-B3C3-37DBAB8DE649}" type="datetimeFigureOut">
              <a:rPr lang="en-US" smtClean="0"/>
              <a:t>6/11/2019</a:t>
            </a:fld>
            <a:endParaRPr lang="en-US"/>
          </a:p>
        </p:txBody>
      </p:sp>
      <p:sp>
        <p:nvSpPr>
          <p:cNvPr id="4" name="Footer Placehold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92224" y="6456612"/>
            <a:ext cx="4278154" cy="341063"/>
          </a:xfrm>
          <a:prstGeom prst="rect">
            <a:avLst/>
          </a:prstGeom>
        </p:spPr>
        <p:txBody>
          <a:bodyPr vert="horz" lIns="91440" tIns="45720" rIns="91440" bIns="45720" rtlCol="0" anchor="b"/>
          <a:lstStyle>
            <a:lvl1pPr algn="r">
              <a:defRPr sz="1200"/>
            </a:lvl1pPr>
          </a:lstStyle>
          <a:p>
            <a:fld id="{5DAB6649-A875-4E4F-9609-4758058A8FC5}" type="slidenum">
              <a:rPr lang="en-US" smtClean="0"/>
              <a:t>‹#›</a:t>
            </a:fld>
            <a:endParaRPr lang="en-US"/>
          </a:p>
        </p:txBody>
      </p:sp>
    </p:spTree>
    <p:extLst>
      <p:ext uri="{BB962C8B-B14F-4D97-AF65-F5344CB8AC3E}">
        <p14:creationId xmlns:p14="http://schemas.microsoft.com/office/powerpoint/2010/main" val="3139907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42ECEAFF-6C2C-4633-9009-C7645EB3350D}" type="datetimeFigureOut">
              <a:rPr lang="en-US" smtClean="0"/>
              <a:t>6/11/2019</a:t>
            </a:fld>
            <a:endParaRPr lang="en-US"/>
          </a:p>
        </p:txBody>
      </p:sp>
      <p:sp>
        <p:nvSpPr>
          <p:cNvPr id="4" name="Slide Image Placehold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vl1pPr>
          </a:lstStyle>
          <a:p>
            <a:fld id="{F84189E8-E952-4747-919C-64FABDD1A143}" type="slidenum">
              <a:rPr lang="en-US" smtClean="0"/>
              <a:t>‹#›</a:t>
            </a:fld>
            <a:endParaRPr lang="en-US"/>
          </a:p>
        </p:txBody>
      </p:sp>
    </p:spTree>
    <p:extLst>
      <p:ext uri="{BB962C8B-B14F-4D97-AF65-F5344CB8AC3E}">
        <p14:creationId xmlns:p14="http://schemas.microsoft.com/office/powerpoint/2010/main" val="15482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_tradnl" dirty="0" err="1" smtClean="0"/>
              <a:t>There</a:t>
            </a:r>
            <a:r>
              <a:rPr lang="es-ES_tradnl" baseline="0" dirty="0" smtClean="0"/>
              <a:t> </a:t>
            </a:r>
            <a:r>
              <a:rPr lang="es-ES_tradnl" baseline="0" dirty="0" err="1" smtClean="0"/>
              <a:t>is</a:t>
            </a:r>
            <a:r>
              <a:rPr lang="es-ES_tradnl" baseline="0" dirty="0" smtClean="0"/>
              <a:t>, </a:t>
            </a:r>
            <a:r>
              <a:rPr lang="es-ES_tradnl" baseline="0" dirty="0" err="1" smtClean="0"/>
              <a:t>without</a:t>
            </a:r>
            <a:r>
              <a:rPr lang="es-ES_tradnl" baseline="0" dirty="0" smtClean="0"/>
              <a:t> </a:t>
            </a:r>
            <a:r>
              <a:rPr lang="es-ES_tradnl" baseline="0" dirty="0" err="1" smtClean="0"/>
              <a:t>doubt</a:t>
            </a:r>
            <a:r>
              <a:rPr lang="es-ES_tradnl" baseline="0" dirty="0" smtClean="0"/>
              <a:t>, a </a:t>
            </a:r>
            <a:r>
              <a:rPr lang="es-ES_tradnl" baseline="0" dirty="0" err="1" smtClean="0"/>
              <a:t>need</a:t>
            </a:r>
            <a:r>
              <a:rPr lang="es-ES_tradnl" baseline="0" dirty="0" smtClean="0"/>
              <a:t> </a:t>
            </a:r>
            <a:r>
              <a:rPr lang="es-ES_tradnl" baseline="0" dirty="0" err="1" smtClean="0"/>
              <a:t>for</a:t>
            </a:r>
            <a:r>
              <a:rPr lang="es-ES_tradnl" baseline="0" dirty="0" smtClean="0"/>
              <a:t> data </a:t>
            </a:r>
            <a:r>
              <a:rPr lang="es-ES_tradnl" baseline="0" dirty="0" err="1" smtClean="0"/>
              <a:t>collection</a:t>
            </a:r>
            <a:r>
              <a:rPr lang="es-ES_tradnl" baseline="0" dirty="0" smtClean="0"/>
              <a:t> in </a:t>
            </a:r>
            <a:r>
              <a:rPr lang="es-ES_tradnl" baseline="0" dirty="0" err="1" smtClean="0"/>
              <a:t>the</a:t>
            </a:r>
            <a:r>
              <a:rPr lang="es-ES_tradnl" baseline="0" dirty="0" smtClean="0"/>
              <a:t> Arctic </a:t>
            </a:r>
            <a:r>
              <a:rPr lang="es-ES_tradnl" baseline="0" dirty="0" err="1" smtClean="0"/>
              <a:t>Ocean</a:t>
            </a:r>
            <a:r>
              <a:rPr lang="es-ES_tradnl" baseline="0" dirty="0" smtClean="0"/>
              <a:t>. </a:t>
            </a:r>
            <a:r>
              <a:rPr lang="es-ES_tradnl" baseline="0" dirty="0" err="1" smtClean="0"/>
              <a:t>Several</a:t>
            </a:r>
            <a:r>
              <a:rPr lang="es-ES_tradnl" baseline="0" dirty="0" smtClean="0"/>
              <a:t> </a:t>
            </a:r>
            <a:r>
              <a:rPr lang="es-ES_tradnl" baseline="0" dirty="0" err="1" smtClean="0"/>
              <a:t>international</a:t>
            </a:r>
            <a:r>
              <a:rPr lang="es-ES_tradnl" baseline="0" dirty="0" smtClean="0"/>
              <a:t> </a:t>
            </a:r>
            <a:r>
              <a:rPr lang="es-ES_tradnl" baseline="0" dirty="0" err="1" smtClean="0"/>
              <a:t>intitiatives</a:t>
            </a:r>
            <a:r>
              <a:rPr lang="es-ES_tradnl" baseline="0" dirty="0" smtClean="0"/>
              <a:t> are </a:t>
            </a:r>
            <a:r>
              <a:rPr lang="es-ES_tradnl" baseline="0" dirty="0" err="1" smtClean="0"/>
              <a:t>currently</a:t>
            </a:r>
            <a:r>
              <a:rPr lang="es-ES_tradnl" baseline="0" dirty="0" smtClean="0"/>
              <a:t> </a:t>
            </a:r>
            <a:r>
              <a:rPr lang="es-ES_tradnl" baseline="0" dirty="0" err="1" smtClean="0"/>
              <a:t>planned</a:t>
            </a:r>
            <a:r>
              <a:rPr lang="es-ES_tradnl" baseline="0" dirty="0" smtClean="0"/>
              <a:t>, </a:t>
            </a:r>
            <a:r>
              <a:rPr lang="es-ES_tradnl" baseline="0" dirty="0" err="1" smtClean="0"/>
              <a:t>some</a:t>
            </a:r>
            <a:r>
              <a:rPr lang="es-ES_tradnl" baseline="0" dirty="0" smtClean="0"/>
              <a:t> of </a:t>
            </a:r>
            <a:r>
              <a:rPr lang="es-ES_tradnl" baseline="0" dirty="0" err="1" smtClean="0"/>
              <a:t>them</a:t>
            </a:r>
            <a:r>
              <a:rPr lang="es-ES_tradnl" baseline="0" dirty="0" smtClean="0"/>
              <a:t> </a:t>
            </a:r>
            <a:r>
              <a:rPr lang="es-ES_tradnl" baseline="0" dirty="0" err="1" smtClean="0"/>
              <a:t>include</a:t>
            </a:r>
            <a:r>
              <a:rPr lang="es-ES_tradnl" baseline="0" dirty="0" smtClean="0"/>
              <a:t> </a:t>
            </a:r>
            <a:r>
              <a:rPr lang="es-ES_tradnl" baseline="0" dirty="0" err="1" smtClean="0"/>
              <a:t>the</a:t>
            </a:r>
            <a:r>
              <a:rPr lang="es-ES_tradnl" baseline="0" dirty="0" smtClean="0"/>
              <a:t> </a:t>
            </a:r>
            <a:r>
              <a:rPr lang="es-ES_tradnl" baseline="0" dirty="0" err="1" smtClean="0"/>
              <a:t>coordination</a:t>
            </a:r>
            <a:r>
              <a:rPr lang="es-ES_tradnl" baseline="0" dirty="0" smtClean="0"/>
              <a:t> of </a:t>
            </a:r>
            <a:r>
              <a:rPr lang="es-ES_tradnl" baseline="0" dirty="0" err="1" smtClean="0"/>
              <a:t>several</a:t>
            </a:r>
            <a:r>
              <a:rPr lang="es-ES_tradnl" baseline="0" dirty="0" smtClean="0"/>
              <a:t> </a:t>
            </a:r>
            <a:r>
              <a:rPr lang="es-ES_tradnl" baseline="0" dirty="0" err="1" smtClean="0"/>
              <a:t>icebreakers</a:t>
            </a:r>
            <a:r>
              <a:rPr lang="es-ES_tradnl" baseline="0" dirty="0" smtClean="0"/>
              <a:t>.  </a:t>
            </a:r>
            <a:r>
              <a:rPr lang="es-ES_tradnl" baseline="0" dirty="0" err="1" smtClean="0"/>
              <a:t>Those</a:t>
            </a:r>
            <a:r>
              <a:rPr lang="es-ES_tradnl" baseline="0" dirty="0" smtClean="0"/>
              <a:t> </a:t>
            </a:r>
            <a:r>
              <a:rPr lang="es-ES_tradnl" baseline="0" dirty="0" err="1" smtClean="0"/>
              <a:t>intitiatives</a:t>
            </a:r>
            <a:r>
              <a:rPr lang="es-ES_tradnl" baseline="0" dirty="0" smtClean="0"/>
              <a:t> </a:t>
            </a:r>
            <a:r>
              <a:rPr lang="es-ES_tradnl" baseline="0" dirty="0" err="1" smtClean="0"/>
              <a:t>will</a:t>
            </a:r>
            <a:r>
              <a:rPr lang="es-ES_tradnl" baseline="0" dirty="0" smtClean="0"/>
              <a:t> </a:t>
            </a:r>
            <a:r>
              <a:rPr lang="es-ES_tradnl" baseline="0" dirty="0" err="1" smtClean="0"/>
              <a:t>contribute</a:t>
            </a:r>
            <a:r>
              <a:rPr lang="es-ES_tradnl" baseline="0" dirty="0" smtClean="0"/>
              <a:t> </a:t>
            </a:r>
            <a:r>
              <a:rPr lang="es-ES_tradnl" baseline="0" dirty="0" err="1" smtClean="0"/>
              <a:t>towards</a:t>
            </a:r>
            <a:r>
              <a:rPr lang="es-ES_tradnl" baseline="0" dirty="0" smtClean="0"/>
              <a:t> data </a:t>
            </a:r>
            <a:r>
              <a:rPr lang="es-ES_tradnl" baseline="0" dirty="0" err="1" smtClean="0"/>
              <a:t>collection</a:t>
            </a:r>
            <a:r>
              <a:rPr lang="es-ES_tradnl" baseline="0" dirty="0" smtClean="0"/>
              <a:t>, </a:t>
            </a:r>
            <a:r>
              <a:rPr lang="es-ES_tradnl" baseline="0" dirty="0" err="1" smtClean="0"/>
              <a:t>but</a:t>
            </a:r>
            <a:r>
              <a:rPr lang="es-ES_tradnl" baseline="0" dirty="0" smtClean="0"/>
              <a:t>  </a:t>
            </a:r>
            <a:r>
              <a:rPr lang="es-ES_tradnl" baseline="0" dirty="0" err="1" smtClean="0"/>
              <a:t>those</a:t>
            </a:r>
            <a:r>
              <a:rPr lang="es-ES_tradnl" baseline="0" dirty="0" smtClean="0"/>
              <a:t> are </a:t>
            </a:r>
            <a:r>
              <a:rPr lang="es-ES_tradnl" baseline="0" dirty="0" err="1" smtClean="0"/>
              <a:t>punctual</a:t>
            </a:r>
            <a:r>
              <a:rPr lang="es-ES_tradnl" baseline="0" dirty="0" smtClean="0"/>
              <a:t> </a:t>
            </a:r>
            <a:r>
              <a:rPr lang="es-ES_tradnl" baseline="0" dirty="0" err="1" smtClean="0"/>
              <a:t>actions</a:t>
            </a:r>
            <a:r>
              <a:rPr lang="es-ES_tradnl" baseline="0" dirty="0" smtClean="0"/>
              <a:t>, </a:t>
            </a:r>
            <a:r>
              <a:rPr lang="es-ES_tradnl" baseline="0" dirty="0" err="1" smtClean="0"/>
              <a:t>not</a:t>
            </a:r>
            <a:r>
              <a:rPr lang="es-ES_tradnl" baseline="0" dirty="0" smtClean="0"/>
              <a:t> </a:t>
            </a:r>
            <a:r>
              <a:rPr lang="es-ES_tradnl" baseline="0" dirty="0" err="1" smtClean="0"/>
              <a:t>sustained</a:t>
            </a:r>
            <a:r>
              <a:rPr lang="es-ES_tradnl" baseline="0" dirty="0" smtClean="0"/>
              <a:t> in time. </a:t>
            </a:r>
            <a:r>
              <a:rPr lang="es-ES_tradnl" baseline="0" dirty="0" err="1" smtClean="0"/>
              <a:t>There</a:t>
            </a:r>
            <a:r>
              <a:rPr lang="es-ES_tradnl" baseline="0" dirty="0" smtClean="0"/>
              <a:t> </a:t>
            </a:r>
            <a:r>
              <a:rPr lang="es-ES_tradnl" baseline="0" dirty="0" err="1" smtClean="0"/>
              <a:t>is</a:t>
            </a:r>
            <a:r>
              <a:rPr lang="es-ES_tradnl" baseline="0" dirty="0" smtClean="0"/>
              <a:t> a </a:t>
            </a:r>
            <a:r>
              <a:rPr lang="es-ES_tradnl" baseline="0" dirty="0" err="1" smtClean="0"/>
              <a:t>need</a:t>
            </a:r>
            <a:r>
              <a:rPr lang="es-ES_tradnl" baseline="0" dirty="0" smtClean="0"/>
              <a:t> </a:t>
            </a:r>
            <a:r>
              <a:rPr lang="es-ES_tradnl" baseline="0" dirty="0" err="1" smtClean="0"/>
              <a:t>for</a:t>
            </a:r>
            <a:r>
              <a:rPr lang="es-ES_tradnl" baseline="0" dirty="0" smtClean="0"/>
              <a:t> </a:t>
            </a:r>
            <a:r>
              <a:rPr lang="es-ES_tradnl" baseline="0" dirty="0" err="1" smtClean="0"/>
              <a:t>sustained</a:t>
            </a:r>
            <a:r>
              <a:rPr lang="es-ES_tradnl" baseline="0" dirty="0" smtClean="0"/>
              <a:t> </a:t>
            </a:r>
            <a:r>
              <a:rPr lang="es-ES_tradnl" baseline="0" dirty="0" err="1" smtClean="0"/>
              <a:t>coordination</a:t>
            </a:r>
            <a:r>
              <a:rPr lang="es-ES_tradnl" baseline="0" dirty="0" smtClean="0"/>
              <a:t> of </a:t>
            </a:r>
            <a:r>
              <a:rPr lang="es-ES_tradnl" baseline="0" dirty="0" err="1" smtClean="0"/>
              <a:t>icebreakers</a:t>
            </a:r>
            <a:r>
              <a:rPr lang="es-ES_tradnl" baseline="0" dirty="0" smtClean="0"/>
              <a:t> and data </a:t>
            </a:r>
            <a:r>
              <a:rPr lang="es-ES_tradnl" baseline="0" dirty="0" err="1" smtClean="0"/>
              <a:t>collection</a:t>
            </a:r>
            <a:r>
              <a:rPr lang="es-ES_tradnl" baseline="0" dirty="0" smtClean="0"/>
              <a:t> in </a:t>
            </a:r>
            <a:r>
              <a:rPr lang="es-ES_tradnl" baseline="0" dirty="0" err="1" smtClean="0"/>
              <a:t>the</a:t>
            </a:r>
            <a:r>
              <a:rPr lang="es-ES_tradnl" baseline="0" dirty="0" smtClean="0"/>
              <a:t> Arctic. </a:t>
            </a:r>
            <a:endParaRPr lang="es-ES_tradnl" dirty="0"/>
          </a:p>
        </p:txBody>
      </p:sp>
      <p:sp>
        <p:nvSpPr>
          <p:cNvPr id="4" name="Foliennummernplatzhalter 3"/>
          <p:cNvSpPr>
            <a:spLocks noGrp="1"/>
          </p:cNvSpPr>
          <p:nvPr>
            <p:ph type="sldNum" sz="quarter" idx="10"/>
          </p:nvPr>
        </p:nvSpPr>
        <p:spPr>
          <a:xfrm>
            <a:off x="5440402" y="7009237"/>
            <a:ext cx="4160307" cy="370255"/>
          </a:xfrm>
        </p:spPr>
        <p:txBody>
          <a:bodyPr/>
          <a:lstStyle/>
          <a:p>
            <a:fld id="{871FC838-10A6-48F2-A171-CE58F62FA2DB}" type="slidenum">
              <a:rPr lang="de-DE" smtClean="0"/>
              <a:t>2</a:t>
            </a:fld>
            <a:endParaRPr lang="de-DE"/>
          </a:p>
        </p:txBody>
      </p:sp>
    </p:spTree>
    <p:extLst>
      <p:ext uri="{BB962C8B-B14F-4D97-AF65-F5344CB8AC3E}">
        <p14:creationId xmlns:p14="http://schemas.microsoft.com/office/powerpoint/2010/main" val="286664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b="1" dirty="0" smtClean="0"/>
              <a:t>Access to research vessels,</a:t>
            </a:r>
            <a:endParaRPr lang="es-ES" dirty="0" smtClean="0"/>
          </a:p>
          <a:p>
            <a:pPr lvl="0" rtl="0"/>
            <a:r>
              <a:rPr lang="en-GB" dirty="0" smtClean="0"/>
              <a:t>Icebreakers or ice classed ships is relatively well regulated in most countries. </a:t>
            </a:r>
            <a:endParaRPr lang="es-ES" dirty="0" smtClean="0"/>
          </a:p>
          <a:p>
            <a:pPr lvl="0" rtl="0"/>
            <a:r>
              <a:rPr lang="en-GB" dirty="0" smtClean="0"/>
              <a:t>Most national R &amp; D programs have regular marine research project calls providing access to large marine infrastructures.</a:t>
            </a:r>
            <a:endParaRPr lang="es-ES" dirty="0" smtClean="0"/>
          </a:p>
          <a:p>
            <a:pPr lvl="0" rtl="0"/>
            <a:r>
              <a:rPr lang="en-GB" dirty="0" smtClean="0"/>
              <a:t>The application follows in most countries similar procedure of quality control and peer review.</a:t>
            </a:r>
            <a:r>
              <a:rPr lang="en-US" dirty="0" smtClean="0"/>
              <a:t> </a:t>
            </a:r>
            <a:endParaRPr lang="es-ES" dirty="0" smtClean="0"/>
          </a:p>
          <a:p>
            <a:pPr lvl="0" rtl="0"/>
            <a:r>
              <a:rPr lang="en-US" dirty="0" smtClean="0"/>
              <a:t>However, for a research group to gain access to an entire vessel belonging to a different country is only possible under very special circumstances further elaborated upon below.</a:t>
            </a:r>
            <a:endParaRPr lang="es-ES" dirty="0" smtClean="0"/>
          </a:p>
          <a:p>
            <a:endParaRPr lang="es-ES_tradnl" dirty="0"/>
          </a:p>
        </p:txBody>
      </p:sp>
      <p:sp>
        <p:nvSpPr>
          <p:cNvPr id="4" name="Slide Number Placeholder 3"/>
          <p:cNvSpPr>
            <a:spLocks noGrp="1"/>
          </p:cNvSpPr>
          <p:nvPr>
            <p:ph type="sldNum" sz="quarter" idx="10"/>
          </p:nvPr>
        </p:nvSpPr>
        <p:spPr/>
        <p:txBody>
          <a:bodyPr/>
          <a:lstStyle/>
          <a:p>
            <a:fld id="{BCDB4F21-76AC-43D7-81FC-9B8DB611B8D9}" type="slidenum">
              <a:rPr lang="es-ES_tradnl" smtClean="0"/>
              <a:t>12</a:t>
            </a:fld>
            <a:endParaRPr lang="es-ES_tradnl"/>
          </a:p>
        </p:txBody>
      </p:sp>
    </p:spTree>
    <p:extLst>
      <p:ext uri="{BB962C8B-B14F-4D97-AF65-F5344CB8AC3E}">
        <p14:creationId xmlns:p14="http://schemas.microsoft.com/office/powerpoint/2010/main" val="371508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Without icebreakers, researchers could not do research during some of the most biologically productive times in the Arctic. No icebreakers would limit availability of scientifically important data necessary for accurate environmental assessments in resource development planning. </a:t>
            </a:r>
            <a:endParaRPr lang="es-ES_tradnl" dirty="0"/>
          </a:p>
        </p:txBody>
      </p:sp>
      <p:sp>
        <p:nvSpPr>
          <p:cNvPr id="4" name="Foliennummernplatzhalter 3"/>
          <p:cNvSpPr>
            <a:spLocks noGrp="1"/>
          </p:cNvSpPr>
          <p:nvPr>
            <p:ph type="sldNum" sz="quarter" idx="10"/>
          </p:nvPr>
        </p:nvSpPr>
        <p:spPr>
          <a:xfrm>
            <a:off x="5440402" y="7009237"/>
            <a:ext cx="4160307" cy="370255"/>
          </a:xfrm>
        </p:spPr>
        <p:txBody>
          <a:bodyPr/>
          <a:lstStyle/>
          <a:p>
            <a:fld id="{871FC838-10A6-48F2-A171-CE58F62FA2DB}" type="slidenum">
              <a:rPr lang="de-DE" smtClean="0"/>
              <a:t>3</a:t>
            </a:fld>
            <a:endParaRPr lang="de-DE"/>
          </a:p>
        </p:txBody>
      </p:sp>
    </p:spTree>
    <p:extLst>
      <p:ext uri="{BB962C8B-B14F-4D97-AF65-F5344CB8AC3E}">
        <p14:creationId xmlns:p14="http://schemas.microsoft.com/office/powerpoint/2010/main" val="333559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dirty="0"/>
              <a:t>As the ice has melted, previously nonexistent travel lanes have opened in the summer, which has led to increased traffic in the Arctic — including tourist traffic, which is expected to rise with further ice retreat — along with maritime shipping, scientific research, and oil and gas development. </a:t>
            </a:r>
          </a:p>
          <a:p>
            <a:pPr fontAlgn="base"/>
            <a:r>
              <a:rPr lang="en-US" dirty="0"/>
              <a:t>As we move forward with such development, the need for icebreaker support in the Arctic becomes more pressing. </a:t>
            </a:r>
          </a:p>
          <a:p>
            <a:pPr fontAlgn="base"/>
            <a:r>
              <a:rPr lang="en-US" dirty="0"/>
              <a:t> </a:t>
            </a:r>
          </a:p>
          <a:p>
            <a:pPr fontAlgn="base"/>
            <a:r>
              <a:rPr lang="en-US" dirty="0"/>
              <a:t>A lack of icebreakers means no rescue for fishermen, tourists or scientists stranded in heavy ice. Icebreakers are intrinsic to commerce, security and the future of polar science.</a:t>
            </a:r>
          </a:p>
          <a:p>
            <a:endParaRPr lang="de-DE" dirty="0"/>
          </a:p>
        </p:txBody>
      </p:sp>
      <p:sp>
        <p:nvSpPr>
          <p:cNvPr id="4" name="Foliennummernplatzhalter 3"/>
          <p:cNvSpPr>
            <a:spLocks noGrp="1"/>
          </p:cNvSpPr>
          <p:nvPr>
            <p:ph type="sldNum" sz="quarter" idx="10"/>
          </p:nvPr>
        </p:nvSpPr>
        <p:spPr/>
        <p:txBody>
          <a:bodyPr/>
          <a:lstStyle/>
          <a:p>
            <a:fld id="{871FC838-10A6-48F2-A171-CE58F62FA2DB}" type="slidenum">
              <a:rPr lang="de-DE" smtClean="0"/>
              <a:t>4</a:t>
            </a:fld>
            <a:endParaRPr lang="de-DE" dirty="0"/>
          </a:p>
        </p:txBody>
      </p:sp>
    </p:spTree>
    <p:extLst>
      <p:ext uri="{BB962C8B-B14F-4D97-AF65-F5344CB8AC3E}">
        <p14:creationId xmlns:p14="http://schemas.microsoft.com/office/powerpoint/2010/main" val="96192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BCDB4F21-76AC-43D7-81FC-9B8DB611B8D9}" type="slidenum">
              <a:rPr lang="es-ES_tradnl" smtClean="0"/>
              <a:t>6</a:t>
            </a:fld>
            <a:endParaRPr lang="es-ES_tradnl"/>
          </a:p>
        </p:txBody>
      </p:sp>
    </p:spTree>
    <p:extLst>
      <p:ext uri="{BB962C8B-B14F-4D97-AF65-F5344CB8AC3E}">
        <p14:creationId xmlns:p14="http://schemas.microsoft.com/office/powerpoint/2010/main" val="324195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1FC838-10A6-48F2-A171-CE58F62FA2DB}" type="slidenum">
              <a:rPr lang="de-DE" smtClean="0"/>
              <a:t>7</a:t>
            </a:fld>
            <a:endParaRPr lang="de-DE"/>
          </a:p>
        </p:txBody>
      </p:sp>
    </p:spTree>
    <p:extLst>
      <p:ext uri="{BB962C8B-B14F-4D97-AF65-F5344CB8AC3E}">
        <p14:creationId xmlns:p14="http://schemas.microsoft.com/office/powerpoint/2010/main" val="336055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5440117" y="7010918"/>
            <a:ext cx="4160593" cy="36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20" tIns="43560" rIns="87120" bIns="4356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FB5979A-D15A-46C0-9813-5AB0C383029A}" type="slidenum">
              <a:rPr lang="pl-PL" altLang="es-ES">
                <a:solidFill>
                  <a:srgbClr val="000000"/>
                </a:solidFill>
                <a:latin typeface="Times" pitchFamily="18" charset="0"/>
              </a:rPr>
              <a:pPr algn="r" eaLnBrk="1" hangingPunct="1">
                <a:spcBef>
                  <a:spcPct val="0"/>
                </a:spcBef>
              </a:pPr>
              <a:t>8</a:t>
            </a:fld>
            <a:endParaRPr lang="pl-PL" altLang="es-ES">
              <a:solidFill>
                <a:srgbClr val="000000"/>
              </a:solidFill>
              <a:latin typeface="Times" pitchFamily="18"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es-ES" smtClean="0">
              <a:latin typeface="Times" pitchFamily="18" charset="0"/>
            </a:endParaRPr>
          </a:p>
        </p:txBody>
      </p:sp>
    </p:spTree>
    <p:extLst>
      <p:ext uri="{BB962C8B-B14F-4D97-AF65-F5344CB8AC3E}">
        <p14:creationId xmlns:p14="http://schemas.microsoft.com/office/powerpoint/2010/main" val="56911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b="1" dirty="0" smtClean="0"/>
              <a:t>Access to research vessels,</a:t>
            </a:r>
            <a:endParaRPr lang="es-ES" dirty="0" smtClean="0"/>
          </a:p>
          <a:p>
            <a:pPr lvl="0" rtl="0"/>
            <a:r>
              <a:rPr lang="en-GB" dirty="0" smtClean="0"/>
              <a:t>Icebreakers or ice classed ships is relatively well regulated in most countries. </a:t>
            </a:r>
            <a:endParaRPr lang="es-ES" dirty="0" smtClean="0"/>
          </a:p>
          <a:p>
            <a:pPr lvl="0" rtl="0"/>
            <a:r>
              <a:rPr lang="en-GB" dirty="0" smtClean="0"/>
              <a:t>Most national R &amp; D programs have regular marine research project calls providing access to large marine infrastructures.</a:t>
            </a:r>
            <a:endParaRPr lang="es-ES" dirty="0" smtClean="0"/>
          </a:p>
          <a:p>
            <a:pPr lvl="0" rtl="0"/>
            <a:r>
              <a:rPr lang="en-GB" dirty="0" smtClean="0"/>
              <a:t>The application follows in most countries similar procedure of quality control and peer review.</a:t>
            </a:r>
            <a:r>
              <a:rPr lang="en-US" dirty="0" smtClean="0"/>
              <a:t> </a:t>
            </a:r>
            <a:endParaRPr lang="es-ES" dirty="0" smtClean="0"/>
          </a:p>
          <a:p>
            <a:pPr lvl="0" rtl="0"/>
            <a:r>
              <a:rPr lang="en-US" dirty="0" smtClean="0"/>
              <a:t>However, for a research group to gain access to an entire vessel belonging to a different country is only possible under very special circumstances further elaborated upon below.</a:t>
            </a:r>
            <a:endParaRPr lang="es-ES" dirty="0" smtClean="0"/>
          </a:p>
          <a:p>
            <a:endParaRPr lang="es-ES_tradnl" dirty="0"/>
          </a:p>
        </p:txBody>
      </p:sp>
      <p:sp>
        <p:nvSpPr>
          <p:cNvPr id="4" name="Slide Number Placeholder 3"/>
          <p:cNvSpPr>
            <a:spLocks noGrp="1"/>
          </p:cNvSpPr>
          <p:nvPr>
            <p:ph type="sldNum" sz="quarter" idx="10"/>
          </p:nvPr>
        </p:nvSpPr>
        <p:spPr/>
        <p:txBody>
          <a:bodyPr/>
          <a:lstStyle/>
          <a:p>
            <a:fld id="{BCDB4F21-76AC-43D7-81FC-9B8DB611B8D9}" type="slidenum">
              <a:rPr lang="es-ES_tradnl" smtClean="0"/>
              <a:t>9</a:t>
            </a:fld>
            <a:endParaRPr lang="es-ES_tradnl"/>
          </a:p>
        </p:txBody>
      </p:sp>
    </p:spTree>
    <p:extLst>
      <p:ext uri="{BB962C8B-B14F-4D97-AF65-F5344CB8AC3E}">
        <p14:creationId xmlns:p14="http://schemas.microsoft.com/office/powerpoint/2010/main" val="356423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b="1" dirty="0" smtClean="0"/>
              <a:t>Access to research vessels,</a:t>
            </a:r>
            <a:endParaRPr lang="es-ES" dirty="0" smtClean="0"/>
          </a:p>
          <a:p>
            <a:pPr lvl="0" rtl="0"/>
            <a:r>
              <a:rPr lang="en-GB" dirty="0" smtClean="0"/>
              <a:t>Icebreakers or ice classed ships is relatively well regulated in most countries. </a:t>
            </a:r>
            <a:endParaRPr lang="es-ES" dirty="0" smtClean="0"/>
          </a:p>
          <a:p>
            <a:pPr lvl="0" rtl="0"/>
            <a:r>
              <a:rPr lang="en-GB" dirty="0" smtClean="0"/>
              <a:t>Most national R &amp; D programs have regular marine research project calls providing access to large marine infrastructures.</a:t>
            </a:r>
            <a:endParaRPr lang="es-ES" dirty="0" smtClean="0"/>
          </a:p>
          <a:p>
            <a:pPr lvl="0" rtl="0"/>
            <a:r>
              <a:rPr lang="en-GB" dirty="0" smtClean="0"/>
              <a:t>The application follows in most countries similar procedure of quality control and peer review.</a:t>
            </a:r>
            <a:r>
              <a:rPr lang="en-US" dirty="0" smtClean="0"/>
              <a:t> </a:t>
            </a:r>
            <a:endParaRPr lang="es-ES" dirty="0" smtClean="0"/>
          </a:p>
          <a:p>
            <a:pPr lvl="0" rtl="0"/>
            <a:r>
              <a:rPr lang="en-US" dirty="0" smtClean="0"/>
              <a:t>However, for a research group to gain access to an entire vessel belonging to a different country is only possible under very special circumstances further elaborated upon below.</a:t>
            </a:r>
            <a:endParaRPr lang="es-ES" dirty="0" smtClean="0"/>
          </a:p>
          <a:p>
            <a:endParaRPr lang="es-ES_tradnl" dirty="0"/>
          </a:p>
        </p:txBody>
      </p:sp>
      <p:sp>
        <p:nvSpPr>
          <p:cNvPr id="4" name="Slide Number Placeholder 3"/>
          <p:cNvSpPr>
            <a:spLocks noGrp="1"/>
          </p:cNvSpPr>
          <p:nvPr>
            <p:ph type="sldNum" sz="quarter" idx="10"/>
          </p:nvPr>
        </p:nvSpPr>
        <p:spPr/>
        <p:txBody>
          <a:bodyPr/>
          <a:lstStyle/>
          <a:p>
            <a:fld id="{BCDB4F21-76AC-43D7-81FC-9B8DB611B8D9}" type="slidenum">
              <a:rPr lang="es-ES_tradnl" smtClean="0"/>
              <a:t>10</a:t>
            </a:fld>
            <a:endParaRPr lang="es-ES_tradnl"/>
          </a:p>
        </p:txBody>
      </p:sp>
    </p:spTree>
    <p:extLst>
      <p:ext uri="{BB962C8B-B14F-4D97-AF65-F5344CB8AC3E}">
        <p14:creationId xmlns:p14="http://schemas.microsoft.com/office/powerpoint/2010/main" val="242836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b="1" dirty="0" smtClean="0"/>
              <a:t>Access to research vessels,</a:t>
            </a:r>
            <a:endParaRPr lang="es-ES" dirty="0" smtClean="0"/>
          </a:p>
          <a:p>
            <a:pPr lvl="0" rtl="0"/>
            <a:r>
              <a:rPr lang="en-GB" dirty="0" smtClean="0"/>
              <a:t>Icebreakers or ice classed ships is relatively well regulated in most countries. </a:t>
            </a:r>
            <a:endParaRPr lang="es-ES" dirty="0" smtClean="0"/>
          </a:p>
          <a:p>
            <a:pPr lvl="0" rtl="0"/>
            <a:r>
              <a:rPr lang="en-GB" dirty="0" smtClean="0"/>
              <a:t>Most national R &amp; D programs have regular marine research project calls providing access to large marine infrastructures.</a:t>
            </a:r>
            <a:endParaRPr lang="es-ES" dirty="0" smtClean="0"/>
          </a:p>
          <a:p>
            <a:pPr lvl="0" rtl="0"/>
            <a:r>
              <a:rPr lang="en-GB" dirty="0" smtClean="0"/>
              <a:t>The application follows in most countries similar procedure of quality control and peer review.</a:t>
            </a:r>
            <a:r>
              <a:rPr lang="en-US" dirty="0" smtClean="0"/>
              <a:t> </a:t>
            </a:r>
            <a:endParaRPr lang="es-ES" dirty="0" smtClean="0"/>
          </a:p>
          <a:p>
            <a:pPr lvl="0" rtl="0"/>
            <a:r>
              <a:rPr lang="en-US" dirty="0" smtClean="0"/>
              <a:t>However, for a research group to gain access to an entire vessel belonging to a different country is only possible under very special circumstances further elaborated upon below.</a:t>
            </a:r>
            <a:endParaRPr lang="es-ES" dirty="0" smtClean="0"/>
          </a:p>
          <a:p>
            <a:endParaRPr lang="es-ES_tradnl" dirty="0"/>
          </a:p>
        </p:txBody>
      </p:sp>
      <p:sp>
        <p:nvSpPr>
          <p:cNvPr id="4" name="Slide Number Placeholder 3"/>
          <p:cNvSpPr>
            <a:spLocks noGrp="1"/>
          </p:cNvSpPr>
          <p:nvPr>
            <p:ph type="sldNum" sz="quarter" idx="10"/>
          </p:nvPr>
        </p:nvSpPr>
        <p:spPr/>
        <p:txBody>
          <a:bodyPr/>
          <a:lstStyle/>
          <a:p>
            <a:fld id="{BCDB4F21-76AC-43D7-81FC-9B8DB611B8D9}" type="slidenum">
              <a:rPr lang="es-ES_tradnl" smtClean="0"/>
              <a:t>11</a:t>
            </a:fld>
            <a:endParaRPr lang="es-ES_tradnl"/>
          </a:p>
        </p:txBody>
      </p:sp>
    </p:spTree>
    <p:extLst>
      <p:ext uri="{BB962C8B-B14F-4D97-AF65-F5344CB8AC3E}">
        <p14:creationId xmlns:p14="http://schemas.microsoft.com/office/powerpoint/2010/main" val="74375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931F-192D-4F2A-8DEC-E419D61E643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0A3CD-B876-4178-9D45-C3F30C0236B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541CC1-6BC8-4427-B2E6-C4D57960B3DD}"/>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5" name="Footer Placeholder 4">
            <a:extLst>
              <a:ext uri="{FF2B5EF4-FFF2-40B4-BE49-F238E27FC236}">
                <a16:creationId xmlns:a16="http://schemas.microsoft.com/office/drawing/2014/main" id="{7256EFFB-D052-4286-A7F1-430C244B5E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1795B7-9362-43A0-9384-98DE42D9D071}"/>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153445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5548-702D-45D6-8F88-94832222A8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CBD56C-B424-4556-A643-2E286F19841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5A200-0946-4238-BFD6-A86C3F9E0DE6}"/>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5" name="Footer Placeholder 4">
            <a:extLst>
              <a:ext uri="{FF2B5EF4-FFF2-40B4-BE49-F238E27FC236}">
                <a16:creationId xmlns:a16="http://schemas.microsoft.com/office/drawing/2014/main" id="{43D6FD5B-A3F7-4930-9ABB-F56BD10DFC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2C53D9-1E67-4B99-BAEF-8476D5F32FE5}"/>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416120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94207-E792-427E-853E-DF2906EC765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89E0D7-E9BD-4705-B2A9-2563BF091D9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5B0CC-7B2D-4A9D-A897-C46344B206D8}"/>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5" name="Footer Placeholder 4">
            <a:extLst>
              <a:ext uri="{FF2B5EF4-FFF2-40B4-BE49-F238E27FC236}">
                <a16:creationId xmlns:a16="http://schemas.microsoft.com/office/drawing/2014/main" id="{DD35E3CB-503A-4852-A23F-5CC7438222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B7D6BE-D25D-4BFA-82B0-4F477D189DBC}"/>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168468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F3A62C-A96A-4A8E-B4AA-B5EE5396F0A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43987" y="4035883"/>
            <a:ext cx="4106930" cy="2756809"/>
          </a:xfrm>
          <a:prstGeom prst="rect">
            <a:avLst/>
          </a:prstGeom>
        </p:spPr>
      </p:pic>
      <p:sp>
        <p:nvSpPr>
          <p:cNvPr id="4" name="Rectangle 3">
            <a:extLst>
              <a:ext uri="{FF2B5EF4-FFF2-40B4-BE49-F238E27FC236}">
                <a16:creationId xmlns:a16="http://schemas.microsoft.com/office/drawing/2014/main" id="{EC92C6D6-3CAA-4FEE-BEBA-E6DAC86DA7C9}"/>
              </a:ext>
            </a:extLst>
          </p:cNvPr>
          <p:cNvSpPr/>
          <p:nvPr userDrawn="1"/>
        </p:nvSpPr>
        <p:spPr>
          <a:xfrm flipH="1">
            <a:off x="-3" y="-1"/>
            <a:ext cx="12192001" cy="3554569"/>
          </a:xfrm>
          <a:prstGeom prst="rect">
            <a:avLst/>
          </a:prstGeom>
          <a:solidFill>
            <a:srgbClr val="213278"/>
          </a:solidFill>
          <a:ln>
            <a:solidFill>
              <a:srgbClr val="213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upload.wikimedia.org/wikipedia/commons/7/7c/Polarstern_awi_hg.jpg">
            <a:extLst>
              <a:ext uri="{FF2B5EF4-FFF2-40B4-BE49-F238E27FC236}">
                <a16:creationId xmlns:a16="http://schemas.microsoft.com/office/drawing/2014/main" id="{89AA450E-CDFB-4544-BE98-C84F5346F4AE}"/>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 y="3153541"/>
            <a:ext cx="2097083" cy="996666"/>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8" descr="http://barentsobserver.com/sites/barentsobserver.com/files/styles/grid_8/public/main/articles/kronprins_haakon_research_vessel.jpg?itok=wKGAM58V">
            <a:extLst>
              <a:ext uri="{FF2B5EF4-FFF2-40B4-BE49-F238E27FC236}">
                <a16:creationId xmlns:a16="http://schemas.microsoft.com/office/drawing/2014/main" id="{6AED4199-82BD-4E9B-B5F2-483D78BF8DFD}"/>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4157527" y="3154695"/>
            <a:ext cx="1929909" cy="993361"/>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CCGS Amundsen">
            <a:extLst>
              <a:ext uri="{FF2B5EF4-FFF2-40B4-BE49-F238E27FC236}">
                <a16:creationId xmlns:a16="http://schemas.microsoft.com/office/drawing/2014/main" id="{7B27F291-94C6-4A21-B1A1-0F2FC66A30F8}"/>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l="-2832"/>
          <a:stretch/>
        </p:blipFill>
        <p:spPr bwMode="auto">
          <a:xfrm>
            <a:off x="6263594" y="3159750"/>
            <a:ext cx="1861448" cy="993361"/>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F7F3ED2-E709-40A7-A3BB-99193847D45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318531" y="3157246"/>
            <a:ext cx="1617395" cy="996091"/>
          </a:xfrm>
          <a:prstGeom prst="rect">
            <a:avLst/>
          </a:prstGeom>
          <a:ln>
            <a:no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FD0C2764-EF1F-44F6-AA6D-829FB68C69BF}"/>
              </a:ext>
            </a:extLst>
          </p:cNvPr>
          <p:cNvSpPr txBox="1"/>
          <p:nvPr userDrawn="1"/>
        </p:nvSpPr>
        <p:spPr>
          <a:xfrm>
            <a:off x="1048542" y="5813977"/>
            <a:ext cx="2181549" cy="477054"/>
          </a:xfrm>
          <a:prstGeom prst="rect">
            <a:avLst/>
          </a:prstGeom>
          <a:noFill/>
        </p:spPr>
        <p:txBody>
          <a:bodyPr wrap="square" rtlCol="0">
            <a:spAutoFit/>
          </a:bodyPr>
          <a:lstStyle/>
          <a:p>
            <a:r>
              <a:rPr lang="en-US" sz="2500" b="1" spc="100" baseline="0">
                <a:solidFill>
                  <a:srgbClr val="213278"/>
                </a:solidFill>
                <a:effectLst>
                  <a:outerShdw blurRad="38100" dist="38100" dir="2700000" algn="tl">
                    <a:srgbClr val="000000">
                      <a:alpha val="43137"/>
                    </a:srgbClr>
                  </a:outerShdw>
                </a:effectLst>
              </a:rPr>
              <a:t>www.arice.eu</a:t>
            </a:r>
          </a:p>
        </p:txBody>
      </p:sp>
      <p:pic>
        <p:nvPicPr>
          <p:cNvPr id="13" name="Picture 12">
            <a:extLst>
              <a:ext uri="{FF2B5EF4-FFF2-40B4-BE49-F238E27FC236}">
                <a16:creationId xmlns:a16="http://schemas.microsoft.com/office/drawing/2014/main" id="{86006818-F9EB-44FA-BE62-EAF92742F9CF}"/>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9559185" y="5505196"/>
            <a:ext cx="1394364" cy="921366"/>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F6753312-737D-409F-902B-DDACA7736025}"/>
              </a:ext>
            </a:extLst>
          </p:cNvPr>
          <p:cNvSpPr txBox="1"/>
          <p:nvPr userDrawn="1"/>
        </p:nvSpPr>
        <p:spPr>
          <a:xfrm>
            <a:off x="9469562" y="6454300"/>
            <a:ext cx="1925297" cy="230832"/>
          </a:xfrm>
          <a:prstGeom prst="rect">
            <a:avLst/>
          </a:prstGeom>
          <a:noFill/>
        </p:spPr>
        <p:txBody>
          <a:bodyPr wrap="square" rtlCol="0">
            <a:spAutoFit/>
          </a:bodyPr>
          <a:lstStyle/>
          <a:p>
            <a:pPr algn="just"/>
            <a:r>
              <a:rPr lang="en-US" sz="900"/>
              <a:t>Grant agreement No 730965</a:t>
            </a:r>
            <a:endParaRPr lang="en-US" sz="900" dirty="0"/>
          </a:p>
        </p:txBody>
      </p:sp>
      <p:pic>
        <p:nvPicPr>
          <p:cNvPr id="15" name="Picture 14">
            <a:extLst>
              <a:ext uri="{FF2B5EF4-FFF2-40B4-BE49-F238E27FC236}">
                <a16:creationId xmlns:a16="http://schemas.microsoft.com/office/drawing/2014/main" id="{5D69FCE2-8EBE-4806-9DE2-5BB171595A35}"/>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10390934" y="3153541"/>
            <a:ext cx="1814726" cy="996696"/>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1AEA6226-7AD3-4A24-AA33-FC456EA6B44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5285" b="7106"/>
          <a:stretch/>
        </p:blipFill>
        <p:spPr>
          <a:xfrm>
            <a:off x="8322252" y="3158505"/>
            <a:ext cx="1871471" cy="993361"/>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6122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108D8-4A57-49E6-B570-4BAA6D13E428}"/>
              </a:ext>
            </a:extLst>
          </p:cNvPr>
          <p:cNvSpPr txBox="1"/>
          <p:nvPr userDrawn="1"/>
        </p:nvSpPr>
        <p:spPr>
          <a:xfrm>
            <a:off x="103032" y="6421433"/>
            <a:ext cx="1828800" cy="369332"/>
          </a:xfrm>
          <a:prstGeom prst="rect">
            <a:avLst/>
          </a:prstGeom>
          <a:noFill/>
        </p:spPr>
        <p:txBody>
          <a:bodyPr wrap="square" rtlCol="0">
            <a:spAutoFit/>
          </a:bodyPr>
          <a:lstStyle/>
          <a:p>
            <a:r>
              <a:rPr lang="en-US" sz="1800" b="1" spc="100" baseline="0">
                <a:solidFill>
                  <a:srgbClr val="213278"/>
                </a:solidFill>
                <a:effectLst>
                  <a:outerShdw blurRad="38100" dist="38100" dir="2700000" algn="tl">
                    <a:srgbClr val="000000">
                      <a:alpha val="43137"/>
                    </a:srgbClr>
                  </a:outerShdw>
                </a:effectLst>
              </a:rPr>
              <a:t>www.arice.eu</a:t>
            </a:r>
          </a:p>
        </p:txBody>
      </p:sp>
      <p:pic>
        <p:nvPicPr>
          <p:cNvPr id="4" name="Picture 3">
            <a:extLst>
              <a:ext uri="{FF2B5EF4-FFF2-40B4-BE49-F238E27FC236}">
                <a16:creationId xmlns:a16="http://schemas.microsoft.com/office/drawing/2014/main" id="{431264BD-B844-40CA-899B-882922AFB1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71168" y="6271936"/>
            <a:ext cx="705644" cy="466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128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750348-3FBD-479C-81AB-4E78C22E51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2993" y="21226"/>
            <a:ext cx="1700151" cy="1402625"/>
          </a:xfrm>
          <a:prstGeom prst="rect">
            <a:avLst/>
          </a:prstGeom>
        </p:spPr>
      </p:pic>
      <p:sp>
        <p:nvSpPr>
          <p:cNvPr id="8" name="Rectangle 7">
            <a:extLst>
              <a:ext uri="{FF2B5EF4-FFF2-40B4-BE49-F238E27FC236}">
                <a16:creationId xmlns:a16="http://schemas.microsoft.com/office/drawing/2014/main" id="{E7191D01-D50E-427B-AD58-DADF0EEAF77F}"/>
              </a:ext>
            </a:extLst>
          </p:cNvPr>
          <p:cNvSpPr/>
          <p:nvPr userDrawn="1"/>
        </p:nvSpPr>
        <p:spPr>
          <a:xfrm flipH="1">
            <a:off x="0" y="831257"/>
            <a:ext cx="10304615" cy="110682"/>
          </a:xfrm>
          <a:prstGeom prst="rect">
            <a:avLst/>
          </a:prstGeom>
          <a:solidFill>
            <a:srgbClr val="213278"/>
          </a:solidFill>
          <a:ln>
            <a:solidFill>
              <a:srgbClr val="213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F4B2C6-3D29-4B81-AD6D-C9050958F8C2}"/>
              </a:ext>
            </a:extLst>
          </p:cNvPr>
          <p:cNvSpPr txBox="1"/>
          <p:nvPr userDrawn="1"/>
        </p:nvSpPr>
        <p:spPr>
          <a:xfrm>
            <a:off x="103032" y="6421433"/>
            <a:ext cx="1828800" cy="369332"/>
          </a:xfrm>
          <a:prstGeom prst="rect">
            <a:avLst/>
          </a:prstGeom>
          <a:noFill/>
        </p:spPr>
        <p:txBody>
          <a:bodyPr wrap="square" rtlCol="0">
            <a:spAutoFit/>
          </a:bodyPr>
          <a:lstStyle/>
          <a:p>
            <a:r>
              <a:rPr lang="en-US" sz="1800" b="1" spc="100" baseline="0">
                <a:solidFill>
                  <a:srgbClr val="213278"/>
                </a:solidFill>
                <a:effectLst>
                  <a:outerShdw blurRad="38100" dist="38100" dir="2700000" algn="tl">
                    <a:srgbClr val="000000">
                      <a:alpha val="43137"/>
                    </a:srgbClr>
                  </a:outerShdw>
                </a:effectLst>
              </a:rPr>
              <a:t>www.arice.eu</a:t>
            </a:r>
          </a:p>
        </p:txBody>
      </p:sp>
      <p:pic>
        <p:nvPicPr>
          <p:cNvPr id="10" name="Picture 9">
            <a:extLst>
              <a:ext uri="{FF2B5EF4-FFF2-40B4-BE49-F238E27FC236}">
                <a16:creationId xmlns:a16="http://schemas.microsoft.com/office/drawing/2014/main" id="{6F09E634-BB56-4DE5-B74E-4B655CAC443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71168" y="6271936"/>
            <a:ext cx="705644" cy="466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64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cxnSp>
        <p:nvCxnSpPr>
          <p:cNvPr id="7" name="Gerade Verbindung 6"/>
          <p:cNvCxnSpPr/>
          <p:nvPr userDrawn="1"/>
        </p:nvCxnSpPr>
        <p:spPr>
          <a:xfrm>
            <a:off x="533401" y="872007"/>
            <a:ext cx="11349567"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9" name="Bild 8" descr="AWI_WortBildmarke_Farb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9450" y="211668"/>
            <a:ext cx="1043509" cy="465667"/>
          </a:xfrm>
          <a:prstGeom prst="rect">
            <a:avLst/>
          </a:prstGeom>
        </p:spPr>
      </p:pic>
      <p:sp>
        <p:nvSpPr>
          <p:cNvPr id="16" name="Foliennummernplatzhalter 5"/>
          <p:cNvSpPr>
            <a:spLocks noGrp="1"/>
          </p:cNvSpPr>
          <p:nvPr>
            <p:ph type="sldNum" sz="quarter" idx="12"/>
          </p:nvPr>
        </p:nvSpPr>
        <p:spPr>
          <a:xfrm>
            <a:off x="11345334" y="351308"/>
            <a:ext cx="846668" cy="365125"/>
          </a:xfrm>
          <a:prstGeom prst="rect">
            <a:avLst/>
          </a:prstGeom>
        </p:spPr>
        <p:txBody>
          <a:bodyPr vert="horz" lIns="91440" tIns="45720" rIns="91440" bIns="45720" rtlCol="0" anchor="ctr"/>
          <a:lstStyle>
            <a:lvl1pPr algn="ctr">
              <a:defRPr sz="1333">
                <a:solidFill>
                  <a:schemeClr val="tx1"/>
                </a:solidFill>
                <a:latin typeface="Arial"/>
                <a:cs typeface="Arial"/>
              </a:defRPr>
            </a:lvl1pPr>
          </a:lstStyle>
          <a:p>
            <a:fld id="{B33BACA0-1558-8B4B-BCD8-1AB139E376D7}" type="slidenum">
              <a:rPr lang="de-DE" smtClean="0"/>
              <a:pPr/>
              <a:t>‹#›</a:t>
            </a:fld>
            <a:endParaRPr lang="de-DE" dirty="0"/>
          </a:p>
        </p:txBody>
      </p:sp>
    </p:spTree>
    <p:extLst>
      <p:ext uri="{BB962C8B-B14F-4D97-AF65-F5344CB8AC3E}">
        <p14:creationId xmlns:p14="http://schemas.microsoft.com/office/powerpoint/2010/main" val="8474781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F3A62C-A96A-4A8E-B4AA-B5EE5396F0A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43987" y="4035883"/>
            <a:ext cx="4106930" cy="2756809"/>
          </a:xfrm>
          <a:prstGeom prst="rect">
            <a:avLst/>
          </a:prstGeom>
        </p:spPr>
      </p:pic>
      <p:sp>
        <p:nvSpPr>
          <p:cNvPr id="4" name="Rectangle 3">
            <a:extLst>
              <a:ext uri="{FF2B5EF4-FFF2-40B4-BE49-F238E27FC236}">
                <a16:creationId xmlns:a16="http://schemas.microsoft.com/office/drawing/2014/main" id="{EC92C6D6-3CAA-4FEE-BEBA-E6DAC86DA7C9}"/>
              </a:ext>
            </a:extLst>
          </p:cNvPr>
          <p:cNvSpPr/>
          <p:nvPr userDrawn="1"/>
        </p:nvSpPr>
        <p:spPr>
          <a:xfrm flipH="1">
            <a:off x="-3" y="-1"/>
            <a:ext cx="12192001" cy="3554569"/>
          </a:xfrm>
          <a:prstGeom prst="rect">
            <a:avLst/>
          </a:prstGeom>
          <a:solidFill>
            <a:srgbClr val="213278"/>
          </a:solidFill>
          <a:ln>
            <a:solidFill>
              <a:srgbClr val="213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upload.wikimedia.org/wikipedia/commons/7/7c/Polarstern_awi_hg.jpg">
            <a:extLst>
              <a:ext uri="{FF2B5EF4-FFF2-40B4-BE49-F238E27FC236}">
                <a16:creationId xmlns:a16="http://schemas.microsoft.com/office/drawing/2014/main" id="{89AA450E-CDFB-4544-BE98-C84F5346F4AE}"/>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 y="3153541"/>
            <a:ext cx="2097083" cy="996666"/>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8" descr="http://barentsobserver.com/sites/barentsobserver.com/files/styles/grid_8/public/main/articles/kronprins_haakon_research_vessel.jpg?itok=wKGAM58V">
            <a:extLst>
              <a:ext uri="{FF2B5EF4-FFF2-40B4-BE49-F238E27FC236}">
                <a16:creationId xmlns:a16="http://schemas.microsoft.com/office/drawing/2014/main" id="{6AED4199-82BD-4E9B-B5F2-483D78BF8DFD}"/>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4157527" y="3154695"/>
            <a:ext cx="1929909" cy="993361"/>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CCGS Amundsen">
            <a:extLst>
              <a:ext uri="{FF2B5EF4-FFF2-40B4-BE49-F238E27FC236}">
                <a16:creationId xmlns:a16="http://schemas.microsoft.com/office/drawing/2014/main" id="{7B27F291-94C6-4A21-B1A1-0F2FC66A30F8}"/>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l="-2832"/>
          <a:stretch/>
        </p:blipFill>
        <p:spPr bwMode="auto">
          <a:xfrm>
            <a:off x="6263594" y="3159750"/>
            <a:ext cx="1861448" cy="993361"/>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F7F3ED2-E709-40A7-A3BB-99193847D45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318531" y="3157246"/>
            <a:ext cx="1617395" cy="996091"/>
          </a:xfrm>
          <a:prstGeom prst="rect">
            <a:avLst/>
          </a:prstGeom>
          <a:ln>
            <a:no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FD0C2764-EF1F-44F6-AA6D-829FB68C69BF}"/>
              </a:ext>
            </a:extLst>
          </p:cNvPr>
          <p:cNvSpPr txBox="1"/>
          <p:nvPr userDrawn="1"/>
        </p:nvSpPr>
        <p:spPr>
          <a:xfrm>
            <a:off x="1048542" y="5813977"/>
            <a:ext cx="2181549" cy="477054"/>
          </a:xfrm>
          <a:prstGeom prst="rect">
            <a:avLst/>
          </a:prstGeom>
          <a:noFill/>
        </p:spPr>
        <p:txBody>
          <a:bodyPr wrap="square" rtlCol="0">
            <a:spAutoFit/>
          </a:bodyPr>
          <a:lstStyle/>
          <a:p>
            <a:r>
              <a:rPr lang="en-US" sz="2500" b="1" spc="100" baseline="0">
                <a:solidFill>
                  <a:srgbClr val="213278"/>
                </a:solidFill>
                <a:effectLst>
                  <a:outerShdw blurRad="38100" dist="38100" dir="2700000" algn="tl">
                    <a:srgbClr val="000000">
                      <a:alpha val="43137"/>
                    </a:srgbClr>
                  </a:outerShdw>
                </a:effectLst>
              </a:rPr>
              <a:t>www.arice.eu</a:t>
            </a:r>
          </a:p>
        </p:txBody>
      </p:sp>
      <p:pic>
        <p:nvPicPr>
          <p:cNvPr id="13" name="Picture 12">
            <a:extLst>
              <a:ext uri="{FF2B5EF4-FFF2-40B4-BE49-F238E27FC236}">
                <a16:creationId xmlns:a16="http://schemas.microsoft.com/office/drawing/2014/main" id="{86006818-F9EB-44FA-BE62-EAF92742F9CF}"/>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9559185" y="5505196"/>
            <a:ext cx="1394364" cy="921366"/>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F6753312-737D-409F-902B-DDACA7736025}"/>
              </a:ext>
            </a:extLst>
          </p:cNvPr>
          <p:cNvSpPr txBox="1"/>
          <p:nvPr userDrawn="1"/>
        </p:nvSpPr>
        <p:spPr>
          <a:xfrm>
            <a:off x="9469562" y="6454300"/>
            <a:ext cx="1925297" cy="230832"/>
          </a:xfrm>
          <a:prstGeom prst="rect">
            <a:avLst/>
          </a:prstGeom>
          <a:noFill/>
        </p:spPr>
        <p:txBody>
          <a:bodyPr wrap="square" rtlCol="0">
            <a:spAutoFit/>
          </a:bodyPr>
          <a:lstStyle/>
          <a:p>
            <a:pPr algn="just"/>
            <a:r>
              <a:rPr lang="en-US" sz="900"/>
              <a:t>Grant agreement No 730965</a:t>
            </a:r>
            <a:endParaRPr lang="en-US" sz="900" dirty="0"/>
          </a:p>
        </p:txBody>
      </p:sp>
      <p:pic>
        <p:nvPicPr>
          <p:cNvPr id="15" name="Picture 14">
            <a:extLst>
              <a:ext uri="{FF2B5EF4-FFF2-40B4-BE49-F238E27FC236}">
                <a16:creationId xmlns:a16="http://schemas.microsoft.com/office/drawing/2014/main" id="{5D69FCE2-8EBE-4806-9DE2-5BB171595A35}"/>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10390934" y="3153541"/>
            <a:ext cx="1814726" cy="996696"/>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1AEA6226-7AD3-4A24-AA33-FC456EA6B44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5285" b="7106"/>
          <a:stretch/>
        </p:blipFill>
        <p:spPr>
          <a:xfrm>
            <a:off x="8322252" y="3158505"/>
            <a:ext cx="1871471" cy="993361"/>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40431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108D8-4A57-49E6-B570-4BAA6D13E428}"/>
              </a:ext>
            </a:extLst>
          </p:cNvPr>
          <p:cNvSpPr txBox="1"/>
          <p:nvPr userDrawn="1"/>
        </p:nvSpPr>
        <p:spPr>
          <a:xfrm>
            <a:off x="103032" y="6421433"/>
            <a:ext cx="1828800" cy="369332"/>
          </a:xfrm>
          <a:prstGeom prst="rect">
            <a:avLst/>
          </a:prstGeom>
          <a:noFill/>
        </p:spPr>
        <p:txBody>
          <a:bodyPr wrap="square" rtlCol="0">
            <a:spAutoFit/>
          </a:bodyPr>
          <a:lstStyle/>
          <a:p>
            <a:r>
              <a:rPr lang="en-US" sz="1800" b="1" spc="100" baseline="0">
                <a:solidFill>
                  <a:srgbClr val="213278"/>
                </a:solidFill>
                <a:effectLst>
                  <a:outerShdw blurRad="38100" dist="38100" dir="2700000" algn="tl">
                    <a:srgbClr val="000000">
                      <a:alpha val="43137"/>
                    </a:srgbClr>
                  </a:outerShdw>
                </a:effectLst>
              </a:rPr>
              <a:t>www.arice.eu</a:t>
            </a:r>
          </a:p>
        </p:txBody>
      </p:sp>
      <p:pic>
        <p:nvPicPr>
          <p:cNvPr id="4" name="Picture 3">
            <a:extLst>
              <a:ext uri="{FF2B5EF4-FFF2-40B4-BE49-F238E27FC236}">
                <a16:creationId xmlns:a16="http://schemas.microsoft.com/office/drawing/2014/main" id="{431264BD-B844-40CA-899B-882922AFB1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71168" y="6271936"/>
            <a:ext cx="705644" cy="466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184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F1BE-B814-45FA-BFAC-969591B5EA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E3A999-FA12-491F-9A97-4B78BC3DF30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0FEA8-0C8C-41D8-B6DC-7C85E3DCB4B2}"/>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5" name="Footer Placeholder 4">
            <a:extLst>
              <a:ext uri="{FF2B5EF4-FFF2-40B4-BE49-F238E27FC236}">
                <a16:creationId xmlns:a16="http://schemas.microsoft.com/office/drawing/2014/main" id="{DD3B8EC2-9513-4738-A324-869CAF841D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C0A056-CF6A-439F-A247-BA0E33C58839}"/>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134141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EFA3-C92E-4167-AE16-A43915DCA4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D93732-9E4D-498C-B57D-2975377800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5E7D4D-4BC2-4CCF-B10C-7D152B131B84}"/>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5" name="Footer Placeholder 4">
            <a:extLst>
              <a:ext uri="{FF2B5EF4-FFF2-40B4-BE49-F238E27FC236}">
                <a16:creationId xmlns:a16="http://schemas.microsoft.com/office/drawing/2014/main" id="{CECAD750-F81F-4BFE-81FF-0571F05ACB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7C664E-5E6C-4B9C-8D28-90EE0CF25FAC}"/>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266036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F3FE-5D08-44ED-A5D1-7DC4E4A556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313E03C-B619-4627-9482-880F6904995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4CD2F-5278-41BD-B160-85485ACE0F8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EF445-A57C-4C18-BAF3-B0EE52FC24B8}"/>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6" name="Footer Placeholder 5">
            <a:extLst>
              <a:ext uri="{FF2B5EF4-FFF2-40B4-BE49-F238E27FC236}">
                <a16:creationId xmlns:a16="http://schemas.microsoft.com/office/drawing/2014/main" id="{BF2B9533-BF93-4BCE-AC94-3929314DFC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19494C-46B5-4904-9725-84C0F7DBB1C7}"/>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246541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574C-EB26-4B6C-9BF0-8DD86E4BBD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8EDB259-7812-49CD-A82C-42CA8532C9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5F0EE1-CD84-4882-8EED-A72A026A7D8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7705B0-C348-4444-BA7E-4EEE06C5C15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ABC6BB-FF4F-4B3E-B12F-4103964A943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637943-316C-48FE-98B3-577D1470D366}"/>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8" name="Footer Placeholder 7">
            <a:extLst>
              <a:ext uri="{FF2B5EF4-FFF2-40B4-BE49-F238E27FC236}">
                <a16:creationId xmlns:a16="http://schemas.microsoft.com/office/drawing/2014/main" id="{DB1D3FA0-2D34-4D73-8B22-4CE589A8E5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2DC6CA-9CA3-4B42-83F2-3115D3C4E716}"/>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280143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6EA8-9055-494B-A50C-7601CE5BD7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2A2A81F-B026-4E7B-A671-D3A93F5D61F2}"/>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4" name="Footer Placeholder 3">
            <a:extLst>
              <a:ext uri="{FF2B5EF4-FFF2-40B4-BE49-F238E27FC236}">
                <a16:creationId xmlns:a16="http://schemas.microsoft.com/office/drawing/2014/main" id="{7C581CD7-C2CD-464F-81DE-6CBAF5B97A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EA277D6-6450-4AB5-93F4-EFFF81A6AB5C}"/>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230375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959CED-7E1C-46C3-B2C0-1A9AFB60E785}"/>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3" name="Footer Placeholder 2">
            <a:extLst>
              <a:ext uri="{FF2B5EF4-FFF2-40B4-BE49-F238E27FC236}">
                <a16:creationId xmlns:a16="http://schemas.microsoft.com/office/drawing/2014/main" id="{9200B12C-9CFB-4DE8-B292-1E4F1C096A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10EB21-75F1-49E9-9D88-6197C517A9BE}"/>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341048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C187-5A24-4F88-9C9C-0FDD4C0D16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990E34-C3BE-4CE1-A770-AC2E0BC22C5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A44EC5-5523-471E-8849-84FBFBEDBF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BD49FF-89C2-4958-B194-2872E20AADA2}"/>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6" name="Footer Placeholder 5">
            <a:extLst>
              <a:ext uri="{FF2B5EF4-FFF2-40B4-BE49-F238E27FC236}">
                <a16:creationId xmlns:a16="http://schemas.microsoft.com/office/drawing/2014/main" id="{C2E2B55F-FEF6-4744-B444-69A15DD1DD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236D4B-7813-4D61-B315-96F162BC6230}"/>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124037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1786-C57A-4809-8EF1-C39BBD0E8AD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4A3354-9AA0-4F7F-B6F8-2D12AF51DC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F05912-282C-4ECD-95B6-B5C0A20AF7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ED8A88-0B32-485B-9EAC-C3EDC9C6A42B}"/>
              </a:ext>
            </a:extLst>
          </p:cNvPr>
          <p:cNvSpPr>
            <a:spLocks noGrp="1"/>
          </p:cNvSpPr>
          <p:nvPr>
            <p:ph type="dt" sz="half" idx="10"/>
          </p:nvPr>
        </p:nvSpPr>
        <p:spPr>
          <a:xfrm>
            <a:off x="838200" y="6356350"/>
            <a:ext cx="2743200" cy="365125"/>
          </a:xfrm>
          <a:prstGeom prst="rect">
            <a:avLst/>
          </a:prstGeom>
        </p:spPr>
        <p:txBody>
          <a:bodyPr/>
          <a:lstStyle/>
          <a:p>
            <a:fld id="{2C9E01B8-A928-4480-9A2F-AE8D0C0EE27F}" type="datetimeFigureOut">
              <a:rPr lang="en-US" smtClean="0"/>
              <a:t>6/11/2019</a:t>
            </a:fld>
            <a:endParaRPr lang="en-US"/>
          </a:p>
        </p:txBody>
      </p:sp>
      <p:sp>
        <p:nvSpPr>
          <p:cNvPr id="6" name="Footer Placeholder 5">
            <a:extLst>
              <a:ext uri="{FF2B5EF4-FFF2-40B4-BE49-F238E27FC236}">
                <a16:creationId xmlns:a16="http://schemas.microsoft.com/office/drawing/2014/main" id="{6737EC40-7D74-44F5-AB40-9C436C1456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7D59E3-38CE-4514-802F-CFEA68DB1287}"/>
              </a:ext>
            </a:extLst>
          </p:cNvPr>
          <p:cNvSpPr>
            <a:spLocks noGrp="1"/>
          </p:cNvSpPr>
          <p:nvPr>
            <p:ph type="sldNum" sz="quarter" idx="12"/>
          </p:nvPr>
        </p:nvSpPr>
        <p:spPr>
          <a:xfrm>
            <a:off x="8610600" y="6356350"/>
            <a:ext cx="2743200" cy="365125"/>
          </a:xfrm>
          <a:prstGeom prst="rect">
            <a:avLst/>
          </a:prstGeom>
        </p:spPr>
        <p:txBody>
          <a:bodyPr/>
          <a:lstStyle/>
          <a:p>
            <a:fld id="{9567AB0D-E9CD-45FF-966B-99DBA7EF80A3}" type="slidenum">
              <a:rPr lang="en-US" smtClean="0"/>
              <a:t>‹#›</a:t>
            </a:fld>
            <a:endParaRPr lang="en-US"/>
          </a:p>
        </p:txBody>
      </p:sp>
    </p:spTree>
    <p:extLst>
      <p:ext uri="{BB962C8B-B14F-4D97-AF65-F5344CB8AC3E}">
        <p14:creationId xmlns:p14="http://schemas.microsoft.com/office/powerpoint/2010/main" val="157607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6665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7" r:id="rId12"/>
    <p:sldLayoutId id="2147483688" r:id="rId13"/>
    <p:sldLayoutId id="2147483650" r:id="rId14"/>
    <p:sldLayoutId id="2147483685" r:id="rId15"/>
    <p:sldLayoutId id="2147483702" r:id="rId16"/>
    <p:sldLayoutId id="214748370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gif"/><Relationship Id="rId18" Type="http://schemas.openxmlformats.org/officeDocument/2006/relationships/image" Target="../media/image38.tiff"/><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gif"/><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gif"/><Relationship Id="rId9" Type="http://schemas.openxmlformats.org/officeDocument/2006/relationships/image" Target="../media/image29.png"/><Relationship Id="rId14" Type="http://schemas.openxmlformats.org/officeDocument/2006/relationships/image" Target="../media/image34.gif"/></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18" Type="http://schemas.openxmlformats.org/officeDocument/2006/relationships/image" Target="../media/image56.jpeg"/><Relationship Id="rId3" Type="http://schemas.openxmlformats.org/officeDocument/2006/relationships/image" Target="../media/image41.jpeg"/><Relationship Id="rId21" Type="http://schemas.openxmlformats.org/officeDocument/2006/relationships/image" Target="../media/image59.jpeg"/><Relationship Id="rId7" Type="http://schemas.openxmlformats.org/officeDocument/2006/relationships/image" Target="../media/image45.jpeg"/><Relationship Id="rId12" Type="http://schemas.openxmlformats.org/officeDocument/2006/relationships/image" Target="../media/image50.png"/><Relationship Id="rId17" Type="http://schemas.openxmlformats.org/officeDocument/2006/relationships/image" Target="../media/image55.jpeg"/><Relationship Id="rId25" Type="http://schemas.openxmlformats.org/officeDocument/2006/relationships/image" Target="../media/image63.png"/><Relationship Id="rId2" Type="http://schemas.openxmlformats.org/officeDocument/2006/relationships/notesSlide" Target="../notesSlides/notesSlide6.xml"/><Relationship Id="rId16" Type="http://schemas.openxmlformats.org/officeDocument/2006/relationships/image" Target="../media/image54.jpeg"/><Relationship Id="rId20" Type="http://schemas.openxmlformats.org/officeDocument/2006/relationships/image" Target="../media/image58.jpeg"/><Relationship Id="rId1" Type="http://schemas.openxmlformats.org/officeDocument/2006/relationships/slideLayout" Target="../slideLayouts/slideLayout14.xml"/><Relationship Id="rId6" Type="http://schemas.openxmlformats.org/officeDocument/2006/relationships/image" Target="../media/image44.jpeg"/><Relationship Id="rId11" Type="http://schemas.openxmlformats.org/officeDocument/2006/relationships/image" Target="../media/image49.jpeg"/><Relationship Id="rId24" Type="http://schemas.openxmlformats.org/officeDocument/2006/relationships/image" Target="../media/image62.jpeg"/><Relationship Id="rId5" Type="http://schemas.openxmlformats.org/officeDocument/2006/relationships/image" Target="../media/image43.png"/><Relationship Id="rId15" Type="http://schemas.openxmlformats.org/officeDocument/2006/relationships/image" Target="../media/image53.jpe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png"/><Relationship Id="rId22" Type="http://schemas.openxmlformats.org/officeDocument/2006/relationships/image" Target="../media/image6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3414B8-30DF-495E-B4DC-52F737D58265}"/>
              </a:ext>
            </a:extLst>
          </p:cNvPr>
          <p:cNvSpPr txBox="1"/>
          <p:nvPr/>
        </p:nvSpPr>
        <p:spPr>
          <a:xfrm>
            <a:off x="0" y="93323"/>
            <a:ext cx="12192000" cy="2400657"/>
          </a:xfrm>
          <a:prstGeom prst="rect">
            <a:avLst/>
          </a:prstGeom>
          <a:noFill/>
        </p:spPr>
        <p:txBody>
          <a:bodyPr wrap="square" rtlCol="0">
            <a:spAutoFit/>
          </a:bodyPr>
          <a:lstStyle/>
          <a:p>
            <a:pPr algn="ctr"/>
            <a:r>
              <a:rPr lang="en-GB" sz="5000" b="1" dirty="0">
                <a:solidFill>
                  <a:schemeClr val="bg1"/>
                </a:solidFill>
              </a:rPr>
              <a:t>Towards a better coordination and harmonization of the Arctic Research Vessel fleet </a:t>
            </a:r>
            <a:endParaRPr lang="en-US" sz="5000" b="1" dirty="0">
              <a:solidFill>
                <a:schemeClr val="bg1"/>
              </a:solidFill>
            </a:endParaRPr>
          </a:p>
        </p:txBody>
      </p:sp>
      <p:sp>
        <p:nvSpPr>
          <p:cNvPr id="4" name="TextBox 3">
            <a:extLst>
              <a:ext uri="{FF2B5EF4-FFF2-40B4-BE49-F238E27FC236}">
                <a16:creationId xmlns:a16="http://schemas.microsoft.com/office/drawing/2014/main" id="{5F780E56-8535-43F8-BF26-23CE77EDDC81}"/>
              </a:ext>
            </a:extLst>
          </p:cNvPr>
          <p:cNvSpPr txBox="1"/>
          <p:nvPr/>
        </p:nvSpPr>
        <p:spPr>
          <a:xfrm>
            <a:off x="0" y="2405393"/>
            <a:ext cx="12192000" cy="630942"/>
          </a:xfrm>
          <a:prstGeom prst="rect">
            <a:avLst/>
          </a:prstGeom>
          <a:noFill/>
        </p:spPr>
        <p:txBody>
          <a:bodyPr wrap="square" rtlCol="0">
            <a:spAutoFit/>
          </a:bodyPr>
          <a:lstStyle/>
          <a:p>
            <a:pPr algn="ctr"/>
            <a:r>
              <a:rPr lang="en-GB" sz="3500" b="1" dirty="0">
                <a:solidFill>
                  <a:schemeClr val="bg1"/>
                </a:solidFill>
              </a:rPr>
              <a:t>21st ERVO Annual </a:t>
            </a:r>
            <a:r>
              <a:rPr lang="en-GB" sz="3500" b="1" dirty="0" smtClean="0">
                <a:solidFill>
                  <a:schemeClr val="bg1"/>
                </a:solidFill>
              </a:rPr>
              <a:t>Meeting, Hamburg, 11-13 </a:t>
            </a:r>
            <a:r>
              <a:rPr lang="en-GB" sz="3500" b="1" dirty="0">
                <a:solidFill>
                  <a:schemeClr val="bg1"/>
                </a:solidFill>
              </a:rPr>
              <a:t>June 2019</a:t>
            </a:r>
            <a:endParaRPr lang="en-US" sz="3500" b="1" dirty="0">
              <a:solidFill>
                <a:schemeClr val="bg1"/>
              </a:solidFill>
            </a:endParaRPr>
          </a:p>
        </p:txBody>
      </p:sp>
      <p:sp>
        <p:nvSpPr>
          <p:cNvPr id="2" name="TextBox 1"/>
          <p:cNvSpPr txBox="1"/>
          <p:nvPr/>
        </p:nvSpPr>
        <p:spPr>
          <a:xfrm>
            <a:off x="8229600" y="4475748"/>
            <a:ext cx="2428357" cy="369332"/>
          </a:xfrm>
          <a:prstGeom prst="rect">
            <a:avLst/>
          </a:prstGeom>
          <a:noFill/>
        </p:spPr>
        <p:txBody>
          <a:bodyPr wrap="none" rtlCol="0">
            <a:spAutoFit/>
          </a:bodyPr>
          <a:lstStyle/>
          <a:p>
            <a:r>
              <a:rPr lang="en-GB" b="1" dirty="0" err="1" smtClean="0"/>
              <a:t>Verónica</a:t>
            </a:r>
            <a:r>
              <a:rPr lang="en-GB" b="1" dirty="0" smtClean="0"/>
              <a:t> Willmott, AWI</a:t>
            </a:r>
            <a:endParaRPr lang="en-US" b="1" dirty="0"/>
          </a:p>
        </p:txBody>
      </p:sp>
    </p:spTree>
    <p:extLst>
      <p:ext uri="{BB962C8B-B14F-4D97-AF65-F5344CB8AC3E}">
        <p14:creationId xmlns:p14="http://schemas.microsoft.com/office/powerpoint/2010/main" val="696797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
            <a:extLst>
              <a:ext uri="{FF2B5EF4-FFF2-40B4-BE49-F238E27FC236}">
                <a16:creationId xmlns:a16="http://schemas.microsoft.com/office/drawing/2014/main" id="{85E69E43-0E11-4FDA-A614-983CAA1DC65E}"/>
              </a:ext>
            </a:extLst>
          </p:cNvPr>
          <p:cNvSpPr txBox="1"/>
          <p:nvPr/>
        </p:nvSpPr>
        <p:spPr>
          <a:xfrm>
            <a:off x="448888" y="227629"/>
            <a:ext cx="6202433" cy="492443"/>
          </a:xfrm>
          <a:prstGeom prst="rect">
            <a:avLst/>
          </a:prstGeom>
          <a:noFill/>
        </p:spPr>
        <p:txBody>
          <a:bodyPr wrap="square" rtlCol="0">
            <a:spAutoFit/>
          </a:bodyPr>
          <a:lstStyle/>
          <a:p>
            <a:r>
              <a:rPr lang="en-GB" sz="2600" b="1" dirty="0" smtClean="0">
                <a:solidFill>
                  <a:srgbClr val="213278"/>
                </a:solidFill>
              </a:rPr>
              <a:t>Polar</a:t>
            </a:r>
            <a:r>
              <a:rPr lang="en-GB" sz="2600" b="1" dirty="0" smtClean="0">
                <a:solidFill>
                  <a:srgbClr val="002060"/>
                </a:solidFill>
              </a:rPr>
              <a:t> </a:t>
            </a:r>
            <a:r>
              <a:rPr lang="en-GB" sz="2600" b="1" dirty="0">
                <a:solidFill>
                  <a:srgbClr val="002060"/>
                </a:solidFill>
              </a:rPr>
              <a:t>Research </a:t>
            </a:r>
            <a:r>
              <a:rPr lang="en-GB" sz="2600" b="1" dirty="0" smtClean="0">
                <a:solidFill>
                  <a:srgbClr val="002060"/>
                </a:solidFill>
              </a:rPr>
              <a:t>Vessels - Operation</a:t>
            </a:r>
            <a:endParaRPr lang="en-GB" sz="2600" b="1" dirty="0">
              <a:solidFill>
                <a:srgbClr val="002060"/>
              </a:solidFill>
            </a:endParaRPr>
          </a:p>
        </p:txBody>
      </p:sp>
      <p:sp>
        <p:nvSpPr>
          <p:cNvPr id="7" name="Right Arrow 6"/>
          <p:cNvSpPr/>
          <p:nvPr/>
        </p:nvSpPr>
        <p:spPr>
          <a:xfrm>
            <a:off x="3573771" y="2438733"/>
            <a:ext cx="670893" cy="621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4356038" y="1327787"/>
            <a:ext cx="3639865" cy="2649444"/>
            <a:chOff x="4356038" y="1089793"/>
            <a:chExt cx="3639865" cy="2649444"/>
          </a:xfrm>
        </p:grpSpPr>
        <p:sp>
          <p:nvSpPr>
            <p:cNvPr id="22" name="TextBox 21"/>
            <p:cNvSpPr txBox="1"/>
            <p:nvPr/>
          </p:nvSpPr>
          <p:spPr>
            <a:xfrm>
              <a:off x="4655377" y="1130495"/>
              <a:ext cx="3340526" cy="2308324"/>
            </a:xfrm>
            <a:prstGeom prst="rect">
              <a:avLst/>
            </a:prstGeom>
            <a:noFill/>
          </p:spPr>
          <p:txBody>
            <a:bodyPr wrap="square" rtlCol="0">
              <a:spAutoFit/>
            </a:bodyPr>
            <a:lstStyle/>
            <a:p>
              <a:r>
                <a:rPr lang="en-US" sz="2400" dirty="0"/>
                <a:t>H</a:t>
              </a:r>
              <a:r>
                <a:rPr lang="en-US" sz="2400" dirty="0" smtClean="0"/>
                <a:t>ighly </a:t>
              </a:r>
              <a:r>
                <a:rPr lang="en-US" sz="2400" dirty="0"/>
                <a:t>capable icebreakers </a:t>
              </a:r>
              <a:r>
                <a:rPr lang="en-US" sz="2400" dirty="0" smtClean="0"/>
                <a:t>used </a:t>
              </a:r>
              <a:r>
                <a:rPr lang="en-US" sz="2400" dirty="0"/>
                <a:t>in geographic areas were less ice-capable vessels would be operating at their optimal conditions</a:t>
              </a:r>
            </a:p>
          </p:txBody>
        </p:sp>
        <p:sp>
          <p:nvSpPr>
            <p:cNvPr id="32" name="Rounded Rectangle 31"/>
            <p:cNvSpPr/>
            <p:nvPr/>
          </p:nvSpPr>
          <p:spPr>
            <a:xfrm>
              <a:off x="4356038" y="1089793"/>
              <a:ext cx="3639865" cy="26494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8957721" y="1327785"/>
            <a:ext cx="3054470" cy="1110948"/>
            <a:chOff x="8957721" y="1327785"/>
            <a:chExt cx="3054470" cy="1110948"/>
          </a:xfrm>
        </p:grpSpPr>
        <p:sp>
          <p:nvSpPr>
            <p:cNvPr id="27" name="TextBox 26"/>
            <p:cNvSpPr txBox="1"/>
            <p:nvPr/>
          </p:nvSpPr>
          <p:spPr>
            <a:xfrm>
              <a:off x="9060905" y="1467760"/>
              <a:ext cx="2848101" cy="830997"/>
            </a:xfrm>
            <a:prstGeom prst="rect">
              <a:avLst/>
            </a:prstGeom>
            <a:noFill/>
          </p:spPr>
          <p:txBody>
            <a:bodyPr wrap="square" rtlCol="0">
              <a:spAutoFit/>
            </a:bodyPr>
            <a:lstStyle/>
            <a:p>
              <a:pPr algn="ctr"/>
              <a:r>
                <a:rPr lang="en-GB" sz="2400" dirty="0" smtClean="0"/>
                <a:t>Vessels operating in the same areas</a:t>
              </a:r>
              <a:endParaRPr lang="en-US" sz="2400" dirty="0"/>
            </a:p>
          </p:txBody>
        </p:sp>
        <p:sp>
          <p:nvSpPr>
            <p:cNvPr id="33" name="Rounded Rectangle 32"/>
            <p:cNvSpPr/>
            <p:nvPr/>
          </p:nvSpPr>
          <p:spPr>
            <a:xfrm>
              <a:off x="8957721" y="1327785"/>
              <a:ext cx="3054470" cy="111094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ight Arrow 33"/>
          <p:cNvSpPr/>
          <p:nvPr/>
        </p:nvSpPr>
        <p:spPr>
          <a:xfrm>
            <a:off x="8106115" y="2329593"/>
            <a:ext cx="670893" cy="621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47193" y="1390370"/>
            <a:ext cx="2881526" cy="1569660"/>
          </a:xfrm>
          <a:prstGeom prst="rect">
            <a:avLst/>
          </a:prstGeom>
          <a:noFill/>
        </p:spPr>
        <p:txBody>
          <a:bodyPr wrap="square" rtlCol="0">
            <a:spAutoFit/>
          </a:bodyPr>
          <a:lstStyle/>
          <a:p>
            <a:pPr algn="ctr"/>
            <a:r>
              <a:rPr lang="en-GB" sz="2400" dirty="0"/>
              <a:t>Polar programmes with bipolar </a:t>
            </a:r>
            <a:r>
              <a:rPr lang="en-GB" sz="2400" dirty="0" smtClean="0"/>
              <a:t>perspective</a:t>
            </a:r>
          </a:p>
          <a:p>
            <a:pPr algn="ctr"/>
            <a:r>
              <a:rPr lang="en-GB" sz="2400" dirty="0" smtClean="0"/>
              <a:t> </a:t>
            </a:r>
            <a:endParaRPr lang="en-US" sz="2400" dirty="0"/>
          </a:p>
        </p:txBody>
      </p:sp>
      <p:sp>
        <p:nvSpPr>
          <p:cNvPr id="47" name="TextBox 46"/>
          <p:cNvSpPr txBox="1"/>
          <p:nvPr/>
        </p:nvSpPr>
        <p:spPr>
          <a:xfrm>
            <a:off x="924212" y="3120351"/>
            <a:ext cx="1718868" cy="461665"/>
          </a:xfrm>
          <a:prstGeom prst="rect">
            <a:avLst/>
          </a:prstGeom>
          <a:noFill/>
        </p:spPr>
        <p:txBody>
          <a:bodyPr wrap="none" rtlCol="0">
            <a:spAutoFit/>
          </a:bodyPr>
          <a:lstStyle/>
          <a:p>
            <a:pPr algn="ctr"/>
            <a:r>
              <a:rPr lang="en-GB" sz="2400" dirty="0" smtClean="0"/>
              <a:t>long </a:t>
            </a:r>
            <a:r>
              <a:rPr lang="en-GB" sz="2400" dirty="0"/>
              <a:t>transits</a:t>
            </a:r>
            <a:endParaRPr lang="en-US" sz="2400" dirty="0"/>
          </a:p>
        </p:txBody>
      </p:sp>
      <p:grpSp>
        <p:nvGrpSpPr>
          <p:cNvPr id="4" name="Group 3"/>
          <p:cNvGrpSpPr/>
          <p:nvPr/>
        </p:nvGrpSpPr>
        <p:grpSpPr>
          <a:xfrm>
            <a:off x="214992" y="4270446"/>
            <a:ext cx="3137306" cy="1607999"/>
            <a:chOff x="214992" y="4270446"/>
            <a:chExt cx="3137306" cy="1607999"/>
          </a:xfrm>
        </p:grpSpPr>
        <p:grpSp>
          <p:nvGrpSpPr>
            <p:cNvPr id="42" name="Group 41"/>
            <p:cNvGrpSpPr/>
            <p:nvPr/>
          </p:nvGrpSpPr>
          <p:grpSpPr>
            <a:xfrm>
              <a:off x="214992" y="4270446"/>
              <a:ext cx="3137306" cy="1108937"/>
              <a:chOff x="238887" y="5188234"/>
              <a:chExt cx="3137306" cy="1108937"/>
            </a:xfrm>
          </p:grpSpPr>
          <p:sp>
            <p:nvSpPr>
              <p:cNvPr id="38" name="Right Arrow 37"/>
              <p:cNvSpPr/>
              <p:nvPr/>
            </p:nvSpPr>
            <p:spPr>
              <a:xfrm rot="5400000">
                <a:off x="1440037" y="5186576"/>
                <a:ext cx="647272" cy="6505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TextBox 38"/>
              <p:cNvSpPr txBox="1"/>
              <p:nvPr/>
            </p:nvSpPr>
            <p:spPr>
              <a:xfrm>
                <a:off x="238887" y="5835506"/>
                <a:ext cx="3137306" cy="461665"/>
              </a:xfrm>
              <a:prstGeom prst="rect">
                <a:avLst/>
              </a:prstGeom>
              <a:noFill/>
            </p:spPr>
            <p:txBody>
              <a:bodyPr wrap="square" rtlCol="0">
                <a:spAutoFit/>
              </a:bodyPr>
              <a:lstStyle/>
              <a:p>
                <a:endParaRPr lang="en-US" sz="2400" dirty="0">
                  <a:solidFill>
                    <a:schemeClr val="accent2"/>
                  </a:solidFill>
                </a:endParaRPr>
              </a:p>
            </p:txBody>
          </p:sp>
        </p:grpSp>
        <p:sp>
          <p:nvSpPr>
            <p:cNvPr id="48" name="Rectangle 47"/>
            <p:cNvSpPr/>
            <p:nvPr/>
          </p:nvSpPr>
          <p:spPr>
            <a:xfrm>
              <a:off x="391611" y="5047448"/>
              <a:ext cx="2960687" cy="830997"/>
            </a:xfrm>
            <a:prstGeom prst="rect">
              <a:avLst/>
            </a:prstGeom>
          </p:spPr>
          <p:txBody>
            <a:bodyPr wrap="square">
              <a:spAutoFit/>
            </a:bodyPr>
            <a:lstStyle/>
            <a:p>
              <a:r>
                <a:rPr lang="en-GB" sz="2400" dirty="0">
                  <a:solidFill>
                    <a:schemeClr val="accent2"/>
                  </a:solidFill>
                </a:rPr>
                <a:t>Reduced ship time in </a:t>
              </a:r>
              <a:r>
                <a:rPr lang="en-GB" sz="2400" dirty="0" smtClean="0">
                  <a:solidFill>
                    <a:schemeClr val="accent2"/>
                  </a:solidFill>
                </a:rPr>
                <a:t>the Arctic </a:t>
              </a:r>
              <a:r>
                <a:rPr lang="en-GB" sz="2400" dirty="0">
                  <a:solidFill>
                    <a:schemeClr val="accent2"/>
                  </a:solidFill>
                </a:rPr>
                <a:t>Ocean</a:t>
              </a:r>
              <a:endParaRPr lang="en-US" sz="2400" dirty="0">
                <a:solidFill>
                  <a:schemeClr val="accent2"/>
                </a:solidFill>
              </a:endParaRPr>
            </a:p>
          </p:txBody>
        </p:sp>
      </p:grpSp>
      <p:sp>
        <p:nvSpPr>
          <p:cNvPr id="50" name="Right Arrow 49"/>
          <p:cNvSpPr/>
          <p:nvPr/>
        </p:nvSpPr>
        <p:spPr>
          <a:xfrm rot="5400000">
            <a:off x="1460009" y="2601075"/>
            <a:ext cx="647272" cy="65058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Rounded Rectangle 50"/>
          <p:cNvSpPr/>
          <p:nvPr/>
        </p:nvSpPr>
        <p:spPr>
          <a:xfrm>
            <a:off x="321318" y="1327785"/>
            <a:ext cx="3006025" cy="264944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546306" y="4177985"/>
            <a:ext cx="5938650" cy="2495607"/>
            <a:chOff x="4546306" y="4177985"/>
            <a:chExt cx="5938650" cy="2495607"/>
          </a:xfrm>
        </p:grpSpPr>
        <p:grpSp>
          <p:nvGrpSpPr>
            <p:cNvPr id="43" name="Group 42"/>
            <p:cNvGrpSpPr/>
            <p:nvPr/>
          </p:nvGrpSpPr>
          <p:grpSpPr>
            <a:xfrm>
              <a:off x="4546306" y="4177985"/>
              <a:ext cx="3256914" cy="1519470"/>
              <a:chOff x="4390603" y="5411545"/>
              <a:chExt cx="3256914" cy="1519470"/>
            </a:xfrm>
          </p:grpSpPr>
          <p:sp>
            <p:nvSpPr>
              <p:cNvPr id="35" name="Right Arrow 34"/>
              <p:cNvSpPr/>
              <p:nvPr/>
            </p:nvSpPr>
            <p:spPr>
              <a:xfrm rot="5400000">
                <a:off x="5609697" y="5409887"/>
                <a:ext cx="647272" cy="6505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p:cNvSpPr txBox="1"/>
              <p:nvPr/>
            </p:nvSpPr>
            <p:spPr>
              <a:xfrm>
                <a:off x="4390603" y="6100018"/>
                <a:ext cx="3256914" cy="830997"/>
              </a:xfrm>
              <a:prstGeom prst="rect">
                <a:avLst/>
              </a:prstGeom>
              <a:noFill/>
            </p:spPr>
            <p:txBody>
              <a:bodyPr wrap="square" rtlCol="0">
                <a:spAutoFit/>
              </a:bodyPr>
              <a:lstStyle/>
              <a:p>
                <a:r>
                  <a:rPr lang="en-GB" sz="2400" dirty="0" smtClean="0">
                    <a:solidFill>
                      <a:schemeClr val="accent2"/>
                    </a:solidFill>
                  </a:rPr>
                  <a:t>Reduced ship time in the ice-covered Arctic Ocean</a:t>
                </a:r>
                <a:endParaRPr lang="en-US" sz="2400" dirty="0">
                  <a:solidFill>
                    <a:schemeClr val="accent2"/>
                  </a:solidFill>
                </a:endParaRPr>
              </a:p>
            </p:txBody>
          </p:sp>
        </p:grpSp>
        <p:grpSp>
          <p:nvGrpSpPr>
            <p:cNvPr id="52" name="Group 51"/>
            <p:cNvGrpSpPr/>
            <p:nvPr/>
          </p:nvGrpSpPr>
          <p:grpSpPr>
            <a:xfrm>
              <a:off x="6828617" y="5690949"/>
              <a:ext cx="3656339" cy="982643"/>
              <a:chOff x="6673082" y="5363838"/>
              <a:chExt cx="3656339" cy="982643"/>
            </a:xfrm>
          </p:grpSpPr>
          <p:sp>
            <p:nvSpPr>
              <p:cNvPr id="53" name="Right Arrow 52"/>
              <p:cNvSpPr/>
              <p:nvPr/>
            </p:nvSpPr>
            <p:spPr>
              <a:xfrm rot="2422969">
                <a:off x="6673082" y="5363838"/>
                <a:ext cx="647272" cy="5274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4" name="TextBox 53"/>
              <p:cNvSpPr txBox="1"/>
              <p:nvPr/>
            </p:nvSpPr>
            <p:spPr>
              <a:xfrm>
                <a:off x="7072507" y="5884816"/>
                <a:ext cx="3256914" cy="461665"/>
              </a:xfrm>
              <a:prstGeom prst="rect">
                <a:avLst/>
              </a:prstGeom>
              <a:noFill/>
            </p:spPr>
            <p:txBody>
              <a:bodyPr wrap="square" rtlCol="0">
                <a:spAutoFit/>
              </a:bodyPr>
              <a:lstStyle/>
              <a:p>
                <a:r>
                  <a:rPr lang="en-GB" sz="2400" dirty="0" smtClean="0">
                    <a:solidFill>
                      <a:schemeClr val="accent2"/>
                    </a:solidFill>
                  </a:rPr>
                  <a:t>Costly operations</a:t>
                </a:r>
                <a:endParaRPr lang="en-US" sz="2400" dirty="0">
                  <a:solidFill>
                    <a:schemeClr val="accent2"/>
                  </a:solidFill>
                </a:endParaRPr>
              </a:p>
            </p:txBody>
          </p:sp>
        </p:grpSp>
      </p:grpSp>
      <p:grpSp>
        <p:nvGrpSpPr>
          <p:cNvPr id="15" name="Group 14"/>
          <p:cNvGrpSpPr/>
          <p:nvPr/>
        </p:nvGrpSpPr>
        <p:grpSpPr>
          <a:xfrm>
            <a:off x="9029828" y="2586068"/>
            <a:ext cx="2982363" cy="3750771"/>
            <a:chOff x="9029828" y="2586068"/>
            <a:chExt cx="2982363" cy="3750771"/>
          </a:xfrm>
        </p:grpSpPr>
        <p:sp>
          <p:nvSpPr>
            <p:cNvPr id="28" name="TextBox 27"/>
            <p:cNvSpPr txBox="1"/>
            <p:nvPr/>
          </p:nvSpPr>
          <p:spPr>
            <a:xfrm>
              <a:off x="9274814" y="3238987"/>
              <a:ext cx="2487596" cy="830997"/>
            </a:xfrm>
            <a:prstGeom prst="rect">
              <a:avLst/>
            </a:prstGeom>
            <a:noFill/>
          </p:spPr>
          <p:txBody>
            <a:bodyPr wrap="square" rtlCol="0">
              <a:spAutoFit/>
            </a:bodyPr>
            <a:lstStyle/>
            <a:p>
              <a:pPr algn="ctr"/>
              <a:r>
                <a:rPr lang="en-US" sz="2400" dirty="0" smtClean="0">
                  <a:solidFill>
                    <a:schemeClr val="accent2"/>
                  </a:solidFill>
                </a:rPr>
                <a:t>Not optimizing vessel capacities</a:t>
              </a:r>
              <a:endParaRPr lang="en-US" sz="2400" dirty="0">
                <a:solidFill>
                  <a:schemeClr val="accent2"/>
                </a:solidFill>
              </a:endParaRPr>
            </a:p>
          </p:txBody>
        </p:sp>
        <p:sp>
          <p:nvSpPr>
            <p:cNvPr id="31" name="Right Arrow 30"/>
            <p:cNvSpPr/>
            <p:nvPr/>
          </p:nvSpPr>
          <p:spPr>
            <a:xfrm rot="5400000">
              <a:off x="10194975" y="2584410"/>
              <a:ext cx="647272" cy="6505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4" name="Group 43"/>
            <p:cNvGrpSpPr/>
            <p:nvPr/>
          </p:nvGrpSpPr>
          <p:grpSpPr>
            <a:xfrm>
              <a:off x="9187379" y="4153773"/>
              <a:ext cx="2824812" cy="1119401"/>
              <a:chOff x="8736230" y="4615679"/>
              <a:chExt cx="2824812" cy="1119401"/>
            </a:xfrm>
          </p:grpSpPr>
          <p:sp>
            <p:nvSpPr>
              <p:cNvPr id="36" name="Right Arrow 35"/>
              <p:cNvSpPr/>
              <p:nvPr/>
            </p:nvSpPr>
            <p:spPr>
              <a:xfrm rot="5400000">
                <a:off x="9784792" y="4614021"/>
                <a:ext cx="647272" cy="6505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TextBox 36"/>
              <p:cNvSpPr txBox="1"/>
              <p:nvPr/>
            </p:nvSpPr>
            <p:spPr>
              <a:xfrm>
                <a:off x="8736230" y="5273415"/>
                <a:ext cx="2824812" cy="461665"/>
              </a:xfrm>
              <a:prstGeom prst="rect">
                <a:avLst/>
              </a:prstGeom>
              <a:noFill/>
            </p:spPr>
            <p:txBody>
              <a:bodyPr wrap="none" rtlCol="0">
                <a:spAutoFit/>
              </a:bodyPr>
              <a:lstStyle/>
              <a:p>
                <a:r>
                  <a:rPr lang="en-GB" sz="2400" dirty="0" smtClean="0">
                    <a:solidFill>
                      <a:schemeClr val="accent2"/>
                    </a:solidFill>
                  </a:rPr>
                  <a:t>Duplication of efforts</a:t>
                </a:r>
                <a:endParaRPr lang="en-US" sz="2400" dirty="0">
                  <a:solidFill>
                    <a:schemeClr val="accent2"/>
                  </a:solidFill>
                </a:endParaRPr>
              </a:p>
            </p:txBody>
          </p:sp>
        </p:grpSp>
        <p:sp>
          <p:nvSpPr>
            <p:cNvPr id="56" name="Right Arrow 55"/>
            <p:cNvSpPr/>
            <p:nvPr/>
          </p:nvSpPr>
          <p:spPr>
            <a:xfrm rot="7968219">
              <a:off x="8881880" y="5630950"/>
              <a:ext cx="853837" cy="55794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Tree>
    <p:extLst>
      <p:ext uri="{BB962C8B-B14F-4D97-AF65-F5344CB8AC3E}">
        <p14:creationId xmlns:p14="http://schemas.microsoft.com/office/powerpoint/2010/main" val="985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
            <a:extLst>
              <a:ext uri="{FF2B5EF4-FFF2-40B4-BE49-F238E27FC236}">
                <a16:creationId xmlns:a16="http://schemas.microsoft.com/office/drawing/2014/main" id="{85E69E43-0E11-4FDA-A614-983CAA1DC65E}"/>
              </a:ext>
            </a:extLst>
          </p:cNvPr>
          <p:cNvSpPr txBox="1"/>
          <p:nvPr/>
        </p:nvSpPr>
        <p:spPr>
          <a:xfrm>
            <a:off x="448888" y="227629"/>
            <a:ext cx="9885085" cy="492443"/>
          </a:xfrm>
          <a:prstGeom prst="rect">
            <a:avLst/>
          </a:prstGeom>
          <a:noFill/>
        </p:spPr>
        <p:txBody>
          <a:bodyPr wrap="square" rtlCol="0">
            <a:spAutoFit/>
          </a:bodyPr>
          <a:lstStyle/>
          <a:p>
            <a:r>
              <a:rPr lang="en-GB" sz="2600" b="1" dirty="0" smtClean="0">
                <a:solidFill>
                  <a:srgbClr val="002060"/>
                </a:solidFill>
              </a:rPr>
              <a:t>Towards a better coordination of the European Polar Research Fleet</a:t>
            </a:r>
            <a:endParaRPr lang="en-GB" sz="2600" b="1" dirty="0">
              <a:solidFill>
                <a:srgbClr val="002060"/>
              </a:solidFill>
            </a:endParaRPr>
          </a:p>
        </p:txBody>
      </p:sp>
      <p:sp>
        <p:nvSpPr>
          <p:cNvPr id="46" name="TextBox 45"/>
          <p:cNvSpPr txBox="1"/>
          <p:nvPr/>
        </p:nvSpPr>
        <p:spPr>
          <a:xfrm>
            <a:off x="672870" y="1538987"/>
            <a:ext cx="1112664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B</a:t>
            </a:r>
            <a:r>
              <a:rPr lang="en-US" sz="2800" dirty="0" smtClean="0"/>
              <a:t>etter </a:t>
            </a:r>
            <a:r>
              <a:rPr lang="en-US" sz="2800" dirty="0"/>
              <a:t>use of these </a:t>
            </a:r>
            <a:r>
              <a:rPr lang="en-US" sz="2800" dirty="0" smtClean="0"/>
              <a:t>costly infrastructures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a:t>L</a:t>
            </a:r>
            <a:r>
              <a:rPr lang="en-US" sz="2800" dirty="0" smtClean="0"/>
              <a:t>ead </a:t>
            </a:r>
            <a:r>
              <a:rPr lang="en-US" sz="2800" dirty="0"/>
              <a:t>to an international leveraging of funds to operate </a:t>
            </a:r>
            <a:r>
              <a:rPr lang="en-US" sz="2800" dirty="0" smtClean="0"/>
              <a:t>them</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a:t>A</a:t>
            </a:r>
            <a:r>
              <a:rPr lang="en-US" sz="2800" dirty="0" smtClean="0"/>
              <a:t>llowing </a:t>
            </a:r>
            <a:r>
              <a:rPr lang="en-US" sz="2800" dirty="0"/>
              <a:t>the participation of scientists from nations </a:t>
            </a:r>
            <a:r>
              <a:rPr lang="en-US" sz="2800" dirty="0" smtClean="0"/>
              <a:t>which:</a:t>
            </a:r>
          </a:p>
          <a:p>
            <a:pPr marL="457200" indent="-457200">
              <a:buFont typeface="Arial" panose="020B0604020202020204" pitchFamily="34" charset="0"/>
              <a:buChar char="•"/>
            </a:pPr>
            <a:endParaRPr lang="en-US" sz="2800" dirty="0" smtClean="0"/>
          </a:p>
          <a:p>
            <a:r>
              <a:rPr lang="en-US" sz="2800" dirty="0"/>
              <a:t>	</a:t>
            </a:r>
            <a:r>
              <a:rPr lang="en-US" sz="2800" dirty="0" smtClean="0"/>
              <a:t>- do </a:t>
            </a:r>
            <a:r>
              <a:rPr lang="en-US" sz="2800" dirty="0"/>
              <a:t>not operate these </a:t>
            </a:r>
            <a:r>
              <a:rPr lang="en-US" sz="2800" dirty="0" smtClean="0"/>
              <a:t>infrastructures</a:t>
            </a:r>
          </a:p>
          <a:p>
            <a:endParaRPr lang="en-US" sz="2800" dirty="0" smtClean="0"/>
          </a:p>
          <a:p>
            <a:r>
              <a:rPr lang="en-US" sz="2800" dirty="0"/>
              <a:t>	</a:t>
            </a:r>
            <a:r>
              <a:rPr lang="en-US" sz="2800" dirty="0" smtClean="0"/>
              <a:t>- whose </a:t>
            </a:r>
            <a:r>
              <a:rPr lang="en-US" sz="2800" dirty="0"/>
              <a:t>infrastructures operate in different locations. </a:t>
            </a:r>
          </a:p>
        </p:txBody>
      </p:sp>
      <p:sp>
        <p:nvSpPr>
          <p:cNvPr id="51" name="Rounded Rectangle 50"/>
          <p:cNvSpPr/>
          <p:nvPr/>
        </p:nvSpPr>
        <p:spPr>
          <a:xfrm>
            <a:off x="321318" y="1327784"/>
            <a:ext cx="10563800" cy="45343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078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
            <a:extLst>
              <a:ext uri="{FF2B5EF4-FFF2-40B4-BE49-F238E27FC236}">
                <a16:creationId xmlns:a16="http://schemas.microsoft.com/office/drawing/2014/main" id="{85E69E43-0E11-4FDA-A614-983CAA1DC65E}"/>
              </a:ext>
            </a:extLst>
          </p:cNvPr>
          <p:cNvSpPr txBox="1"/>
          <p:nvPr/>
        </p:nvSpPr>
        <p:spPr>
          <a:xfrm>
            <a:off x="448888" y="227629"/>
            <a:ext cx="9885085" cy="492443"/>
          </a:xfrm>
          <a:prstGeom prst="rect">
            <a:avLst/>
          </a:prstGeom>
          <a:noFill/>
        </p:spPr>
        <p:txBody>
          <a:bodyPr wrap="square" rtlCol="0">
            <a:spAutoFit/>
          </a:bodyPr>
          <a:lstStyle/>
          <a:p>
            <a:r>
              <a:rPr lang="en-GB" sz="2600" b="1" dirty="0" smtClean="0">
                <a:solidFill>
                  <a:srgbClr val="002060"/>
                </a:solidFill>
              </a:rPr>
              <a:t>How to reach this coordination?</a:t>
            </a:r>
            <a:endParaRPr lang="en-GB" sz="2600" b="1" dirty="0">
              <a:solidFill>
                <a:srgbClr val="002060"/>
              </a:solidFill>
            </a:endParaRPr>
          </a:p>
        </p:txBody>
      </p:sp>
      <p:sp>
        <p:nvSpPr>
          <p:cNvPr id="46" name="TextBox 45"/>
          <p:cNvSpPr txBox="1"/>
          <p:nvPr/>
        </p:nvSpPr>
        <p:spPr>
          <a:xfrm>
            <a:off x="800440" y="2027502"/>
            <a:ext cx="10137092"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joint </a:t>
            </a:r>
            <a:r>
              <a:rPr lang="en-US" sz="2800" dirty="0"/>
              <a:t>planning of vessel </a:t>
            </a:r>
            <a:r>
              <a:rPr lang="en-US" sz="2800" dirty="0" smtClean="0"/>
              <a:t>schedules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joint </a:t>
            </a:r>
            <a:r>
              <a:rPr lang="en-US" sz="2800" dirty="0"/>
              <a:t>planning of international expeditions with contributions from all interested participating </a:t>
            </a:r>
            <a:r>
              <a:rPr lang="en-US" sz="2800" dirty="0" smtClean="0"/>
              <a:t>countries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agreements </a:t>
            </a:r>
            <a:r>
              <a:rPr lang="en-US" sz="2800" dirty="0"/>
              <a:t>among countries operating vessels for a better use of those costly infrastructures to fulfil the needs of European priorities in polar </a:t>
            </a:r>
            <a:r>
              <a:rPr lang="en-US" sz="2800" dirty="0" smtClean="0"/>
              <a:t>research</a:t>
            </a:r>
          </a:p>
        </p:txBody>
      </p:sp>
      <p:sp>
        <p:nvSpPr>
          <p:cNvPr id="51" name="Rounded Rectangle 50"/>
          <p:cNvSpPr/>
          <p:nvPr/>
        </p:nvSpPr>
        <p:spPr>
          <a:xfrm>
            <a:off x="448888" y="1816300"/>
            <a:ext cx="10841153" cy="38242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314698" y="5712431"/>
            <a:ext cx="7402882" cy="1007232"/>
            <a:chOff x="2314698" y="5712431"/>
            <a:chExt cx="7402882" cy="1007232"/>
          </a:xfrm>
        </p:grpSpPr>
        <p:sp>
          <p:nvSpPr>
            <p:cNvPr id="2" name="TextBox 1"/>
            <p:cNvSpPr txBox="1"/>
            <p:nvPr/>
          </p:nvSpPr>
          <p:spPr>
            <a:xfrm>
              <a:off x="2314698" y="6134888"/>
              <a:ext cx="7402882" cy="584775"/>
            </a:xfrm>
            <a:prstGeom prst="rect">
              <a:avLst/>
            </a:prstGeom>
            <a:noFill/>
          </p:spPr>
          <p:txBody>
            <a:bodyPr wrap="square" rtlCol="0">
              <a:spAutoFit/>
            </a:bodyPr>
            <a:lstStyle/>
            <a:p>
              <a:r>
                <a:rPr lang="en-US" sz="3200" b="1" dirty="0" smtClean="0"/>
                <a:t>Arctic </a:t>
              </a:r>
              <a:r>
                <a:rPr lang="en-US" sz="3200" b="1" dirty="0"/>
                <a:t>Research Icebreaker </a:t>
              </a:r>
              <a:r>
                <a:rPr lang="en-US" sz="3200" b="1" dirty="0" smtClean="0"/>
                <a:t>Consortium</a:t>
              </a:r>
              <a:endParaRPr lang="en-US" sz="3200" dirty="0"/>
            </a:p>
          </p:txBody>
        </p:sp>
        <p:sp>
          <p:nvSpPr>
            <p:cNvPr id="6" name="Right Arrow 5"/>
            <p:cNvSpPr/>
            <p:nvPr/>
          </p:nvSpPr>
          <p:spPr>
            <a:xfrm rot="5400000">
              <a:off x="5295627" y="5664466"/>
              <a:ext cx="525394" cy="621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88931" y="1053463"/>
            <a:ext cx="881973" cy="646331"/>
          </a:xfrm>
          <a:prstGeom prst="rect">
            <a:avLst/>
          </a:prstGeom>
          <a:noFill/>
        </p:spPr>
        <p:txBody>
          <a:bodyPr wrap="none" rtlCol="0">
            <a:spAutoFit/>
          </a:bodyPr>
          <a:lstStyle/>
          <a:p>
            <a:r>
              <a:rPr lang="en-GB" sz="3600" b="1" dirty="0" smtClean="0"/>
              <a:t>i.e. </a:t>
            </a:r>
            <a:endParaRPr lang="en-US" sz="3600" b="1" dirty="0"/>
          </a:p>
        </p:txBody>
      </p:sp>
    </p:spTree>
    <p:extLst>
      <p:ext uri="{BB962C8B-B14F-4D97-AF65-F5344CB8AC3E}">
        <p14:creationId xmlns:p14="http://schemas.microsoft.com/office/powerpoint/2010/main" val="19557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3414B8-30DF-495E-B4DC-52F737D58265}"/>
              </a:ext>
            </a:extLst>
          </p:cNvPr>
          <p:cNvSpPr txBox="1"/>
          <p:nvPr/>
        </p:nvSpPr>
        <p:spPr>
          <a:xfrm>
            <a:off x="0" y="1141287"/>
            <a:ext cx="12192000" cy="861774"/>
          </a:xfrm>
          <a:prstGeom prst="rect">
            <a:avLst/>
          </a:prstGeom>
          <a:noFill/>
        </p:spPr>
        <p:txBody>
          <a:bodyPr wrap="square" rtlCol="0">
            <a:spAutoFit/>
          </a:bodyPr>
          <a:lstStyle/>
          <a:p>
            <a:pPr algn="ctr"/>
            <a:r>
              <a:rPr lang="en-US" sz="5000" b="1" dirty="0" smtClean="0">
                <a:solidFill>
                  <a:schemeClr val="bg1"/>
                </a:solidFill>
              </a:rPr>
              <a:t>Thank you!</a:t>
            </a:r>
            <a:endParaRPr lang="en-US" sz="5000" b="1" dirty="0">
              <a:solidFill>
                <a:schemeClr val="bg1"/>
              </a:solidFill>
            </a:endParaRPr>
          </a:p>
        </p:txBody>
      </p:sp>
    </p:spTree>
    <p:extLst>
      <p:ext uri="{BB962C8B-B14F-4D97-AF65-F5344CB8AC3E}">
        <p14:creationId xmlns:p14="http://schemas.microsoft.com/office/powerpoint/2010/main" val="2973830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E69E43-0E11-4FDA-A614-983CAA1DC65E}"/>
              </a:ext>
            </a:extLst>
          </p:cNvPr>
          <p:cNvSpPr txBox="1"/>
          <p:nvPr/>
        </p:nvSpPr>
        <p:spPr>
          <a:xfrm>
            <a:off x="220513" y="212489"/>
            <a:ext cx="9418450" cy="492443"/>
          </a:xfrm>
          <a:prstGeom prst="rect">
            <a:avLst/>
          </a:prstGeom>
          <a:noFill/>
        </p:spPr>
        <p:txBody>
          <a:bodyPr wrap="square" rtlCol="0">
            <a:spAutoFit/>
          </a:bodyPr>
          <a:lstStyle/>
          <a:p>
            <a:r>
              <a:rPr lang="en-US" sz="2600" b="1" dirty="0" smtClean="0">
                <a:solidFill>
                  <a:srgbClr val="213278"/>
                </a:solidFill>
              </a:rPr>
              <a:t>Data needs: i.e. to improve </a:t>
            </a:r>
            <a:r>
              <a:rPr lang="en-US" sz="2600" b="1" dirty="0">
                <a:solidFill>
                  <a:srgbClr val="213278"/>
                </a:solidFill>
              </a:rPr>
              <a:t>weather and sea ice forecast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691" y="1206057"/>
            <a:ext cx="651994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10"/>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92736" y="4398655"/>
            <a:ext cx="2329780" cy="86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36" y="1024029"/>
            <a:ext cx="2095500" cy="1647825"/>
          </a:xfrm>
          <a:prstGeom prst="rect">
            <a:avLst/>
          </a:prstGeom>
        </p:spPr>
      </p:pic>
      <p:pic>
        <p:nvPicPr>
          <p:cNvPr id="3" name="Grafik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7782" y="2732073"/>
            <a:ext cx="2273206" cy="1606363"/>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9269" y="6062226"/>
            <a:ext cx="1159394" cy="654017"/>
          </a:xfrm>
          <a:prstGeom prst="rect">
            <a:avLst/>
          </a:prstGeom>
        </p:spPr>
      </p:pic>
      <p:pic>
        <p:nvPicPr>
          <p:cNvPr id="17" name="Grafik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1226" y="6243686"/>
            <a:ext cx="1946708" cy="472556"/>
          </a:xfrm>
          <a:prstGeom prst="rect">
            <a:avLst/>
          </a:prstGeom>
        </p:spPr>
      </p:pic>
      <p:pic>
        <p:nvPicPr>
          <p:cNvPr id="18" name="Grafik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0000" y="6281699"/>
            <a:ext cx="1958963" cy="423029"/>
          </a:xfrm>
          <a:prstGeom prst="rect">
            <a:avLst/>
          </a:prstGeom>
        </p:spPr>
      </p:pic>
      <p:pic>
        <p:nvPicPr>
          <p:cNvPr id="1026" name="Picture 2" descr="Image result for arctic synoptic surv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306" y="5067640"/>
            <a:ext cx="3175324" cy="117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95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E69E43-0E11-4FDA-A614-983CAA1DC65E}"/>
              </a:ext>
            </a:extLst>
          </p:cNvPr>
          <p:cNvSpPr txBox="1"/>
          <p:nvPr/>
        </p:nvSpPr>
        <p:spPr>
          <a:xfrm>
            <a:off x="169142" y="218374"/>
            <a:ext cx="7810910" cy="492443"/>
          </a:xfrm>
          <a:prstGeom prst="rect">
            <a:avLst/>
          </a:prstGeom>
          <a:noFill/>
        </p:spPr>
        <p:txBody>
          <a:bodyPr wrap="square" rtlCol="0">
            <a:spAutoFit/>
          </a:bodyPr>
          <a:lstStyle/>
          <a:p>
            <a:r>
              <a:rPr lang="en-US" sz="2600" b="1" dirty="0" smtClean="0">
                <a:solidFill>
                  <a:srgbClr val="213278"/>
                </a:solidFill>
              </a:rPr>
              <a:t>Increase </a:t>
            </a:r>
            <a:r>
              <a:rPr lang="en-US" sz="2600" b="1" dirty="0">
                <a:solidFill>
                  <a:srgbClr val="213278"/>
                </a:solidFill>
              </a:rPr>
              <a:t>in marine activity</a:t>
            </a:r>
          </a:p>
        </p:txBody>
      </p:sp>
      <p:pic>
        <p:nvPicPr>
          <p:cNvPr id="1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480" y="788262"/>
            <a:ext cx="5216681" cy="6011337"/>
          </a:xfrm>
          <a:prstGeom prst="rect">
            <a:avLst/>
          </a:prstGeom>
        </p:spPr>
      </p:pic>
    </p:spTree>
    <p:extLst>
      <p:ext uri="{BB962C8B-B14F-4D97-AF65-F5344CB8AC3E}">
        <p14:creationId xmlns:p14="http://schemas.microsoft.com/office/powerpoint/2010/main" val="226260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p:cNvSpPr/>
          <p:nvPr/>
        </p:nvSpPr>
        <p:spPr>
          <a:xfrm>
            <a:off x="3528292" y="1403927"/>
            <a:ext cx="5061527" cy="4248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Box 8">
            <a:extLst>
              <a:ext uri="{FF2B5EF4-FFF2-40B4-BE49-F238E27FC236}">
                <a16:creationId xmlns:a16="http://schemas.microsoft.com/office/drawing/2014/main" id="{85E69E43-0E11-4FDA-A614-983CAA1DC65E}"/>
              </a:ext>
            </a:extLst>
          </p:cNvPr>
          <p:cNvSpPr txBox="1"/>
          <p:nvPr/>
        </p:nvSpPr>
        <p:spPr>
          <a:xfrm>
            <a:off x="360198" y="195643"/>
            <a:ext cx="7795670" cy="492443"/>
          </a:xfrm>
          <a:prstGeom prst="rect">
            <a:avLst/>
          </a:prstGeom>
          <a:noFill/>
        </p:spPr>
        <p:txBody>
          <a:bodyPr wrap="square" rtlCol="0">
            <a:spAutoFit/>
          </a:bodyPr>
          <a:lstStyle/>
          <a:p>
            <a:r>
              <a:rPr lang="en-US" sz="2600" b="1" dirty="0">
                <a:solidFill>
                  <a:srgbClr val="213278"/>
                </a:solidFill>
              </a:rPr>
              <a:t>Increase in traffic in the Arctic Ocean</a:t>
            </a:r>
          </a:p>
        </p:txBody>
      </p:sp>
      <p:pic>
        <p:nvPicPr>
          <p:cNvPr id="15" name="Picture 4" descr="http://s3-us-west-2.amazonaws.com/ktoo/2014/12/D17-2008-2012-Unclassified-Arctic-Activity.jpg?_ga=2.157811514.182879021.1515677906-574894597.15156779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54" y="1115265"/>
            <a:ext cx="4915322" cy="36864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he Healy rescues a Russian tanker stuck in ice near Nome, Alaska, in January 2012. Icebreakers are necessary for such rescues and will become increasingly important as the polar regions open to more maritime traffic. Credit: U.S. Coast Guard photo by Petty Officer 1st Class Sara Francis."/>
          <p:cNvPicPr>
            <a:picLocks noChangeAspect="1" noChangeArrowheads="1"/>
          </p:cNvPicPr>
          <p:nvPr/>
        </p:nvPicPr>
        <p:blipFill rotWithShape="1">
          <a:blip r:embed="rId4">
            <a:extLst>
              <a:ext uri="{28A0092B-C50C-407E-A947-70E740481C1C}">
                <a14:useLocalDpi xmlns:a14="http://schemas.microsoft.com/office/drawing/2010/main" val="0"/>
              </a:ext>
            </a:extLst>
          </a:blip>
          <a:srcRect l="6435" t="22251" r="17400" b="13030"/>
          <a:stretch/>
        </p:blipFill>
        <p:spPr bwMode="auto">
          <a:xfrm>
            <a:off x="6545018" y="2377316"/>
            <a:ext cx="4122983" cy="21896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4"/>
          <p:cNvSpPr txBox="1"/>
          <p:nvPr/>
        </p:nvSpPr>
        <p:spPr>
          <a:xfrm>
            <a:off x="637254" y="5090420"/>
            <a:ext cx="9716709" cy="1354217"/>
          </a:xfrm>
          <a:prstGeom prst="rect">
            <a:avLst/>
          </a:prstGeom>
          <a:solidFill>
            <a:schemeClr val="bg1"/>
          </a:solidFill>
        </p:spPr>
        <p:txBody>
          <a:bodyPr wrap="square" rtlCol="0">
            <a:spAutoFit/>
          </a:bodyPr>
          <a:lstStyle/>
          <a:p>
            <a:r>
              <a:rPr lang="en-US" sz="2200" dirty="0"/>
              <a:t>The Healy rescues a Russian tanker stuck in ice near Nome, Alaska, in January 2012. Icebreakers are necessary for such rescues and will become increasingly important as the polar regions open to more maritime traffic. </a:t>
            </a:r>
            <a:r>
              <a:rPr lang="en-US" sz="1600" dirty="0"/>
              <a:t>Credit: U.S. Coast Guard photo by Petty Officer 1st Class Sara Francis.</a:t>
            </a:r>
            <a:endParaRPr lang="es-ES_tradnl" sz="1600" dirty="0"/>
          </a:p>
        </p:txBody>
      </p:sp>
    </p:spTree>
    <p:extLst>
      <p:ext uri="{BB962C8B-B14F-4D97-AF65-F5344CB8AC3E}">
        <p14:creationId xmlns:p14="http://schemas.microsoft.com/office/powerpoint/2010/main" val="209228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69E43-0E11-4FDA-A614-983CAA1DC65E}"/>
              </a:ext>
            </a:extLst>
          </p:cNvPr>
          <p:cNvSpPr txBox="1"/>
          <p:nvPr/>
        </p:nvSpPr>
        <p:spPr>
          <a:xfrm>
            <a:off x="162396" y="169803"/>
            <a:ext cx="4887308" cy="523220"/>
          </a:xfrm>
          <a:prstGeom prst="rect">
            <a:avLst/>
          </a:prstGeom>
          <a:noFill/>
        </p:spPr>
        <p:txBody>
          <a:bodyPr wrap="square" rtlCol="0">
            <a:spAutoFit/>
          </a:bodyPr>
          <a:lstStyle/>
          <a:p>
            <a:r>
              <a:rPr lang="en-GB" sz="2800" b="1" dirty="0">
                <a:solidFill>
                  <a:srgbClr val="002060"/>
                </a:solidFill>
              </a:rPr>
              <a:t>ARICE </a:t>
            </a:r>
            <a:r>
              <a:rPr lang="en-GB" sz="2800" b="1" dirty="0" smtClean="0">
                <a:solidFill>
                  <a:srgbClr val="002060"/>
                </a:solidFill>
              </a:rPr>
              <a:t>project </a:t>
            </a:r>
            <a:r>
              <a:rPr lang="aa-ET" sz="2800" b="1" dirty="0" smtClean="0">
                <a:solidFill>
                  <a:srgbClr val="002060"/>
                </a:solidFill>
              </a:rPr>
              <a:t>–</a:t>
            </a:r>
            <a:r>
              <a:rPr lang="en-GB" sz="2800" b="1" dirty="0" smtClean="0">
                <a:solidFill>
                  <a:srgbClr val="002060"/>
                </a:solidFill>
              </a:rPr>
              <a:t> Main Goal</a:t>
            </a:r>
            <a:endParaRPr lang="en-GB" sz="2800" b="1" dirty="0">
              <a:solidFill>
                <a:srgbClr val="002060"/>
              </a:solidFill>
            </a:endParaRPr>
          </a:p>
        </p:txBody>
      </p:sp>
      <p:sp>
        <p:nvSpPr>
          <p:cNvPr id="3" name="Rectangle 2"/>
          <p:cNvSpPr/>
          <p:nvPr/>
        </p:nvSpPr>
        <p:spPr>
          <a:xfrm>
            <a:off x="894521" y="1442544"/>
            <a:ext cx="10316818" cy="4832092"/>
          </a:xfrm>
          <a:prstGeom prst="rect">
            <a:avLst/>
          </a:prstGeom>
          <a:solidFill>
            <a:schemeClr val="bg1"/>
          </a:solidFill>
        </p:spPr>
        <p:txBody>
          <a:bodyPr wrap="square">
            <a:spAutoFit/>
          </a:bodyPr>
          <a:lstStyle/>
          <a:p>
            <a:r>
              <a:rPr lang="en-GB" sz="2800" b="1" dirty="0" smtClean="0">
                <a:solidFill>
                  <a:srgbClr val="002060"/>
                </a:solidFill>
              </a:rPr>
              <a:t>To </a:t>
            </a:r>
            <a:r>
              <a:rPr lang="en-GB" sz="2800" b="1" dirty="0">
                <a:solidFill>
                  <a:srgbClr val="002060"/>
                </a:solidFill>
              </a:rPr>
              <a:t>provide Europe with better capacities for marine-based research in the ice-covered Arctic </a:t>
            </a:r>
            <a:r>
              <a:rPr lang="en-GB" sz="2800" b="1" dirty="0" smtClean="0">
                <a:solidFill>
                  <a:srgbClr val="002060"/>
                </a:solidFill>
              </a:rPr>
              <a:t>Ocean by:</a:t>
            </a:r>
            <a:endParaRPr lang="en-GB" sz="2800" dirty="0">
              <a:solidFill>
                <a:srgbClr val="002060"/>
              </a:solidFill>
            </a:endParaRPr>
          </a:p>
          <a:p>
            <a:endParaRPr lang="en-GB" sz="2800" dirty="0" smtClean="0">
              <a:solidFill>
                <a:srgbClr val="002060"/>
              </a:solidFill>
            </a:endParaRPr>
          </a:p>
          <a:p>
            <a:pPr marL="342900" indent="-342900">
              <a:buFont typeface="Arial" panose="020B0604020202020204" pitchFamily="34" charset="0"/>
              <a:buChar char="•"/>
            </a:pPr>
            <a:r>
              <a:rPr lang="en-GB" sz="2800" b="1" dirty="0" smtClean="0">
                <a:solidFill>
                  <a:srgbClr val="002060"/>
                </a:solidFill>
              </a:rPr>
              <a:t>better </a:t>
            </a:r>
            <a:r>
              <a:rPr lang="en-GB" sz="2800" b="1" dirty="0">
                <a:solidFill>
                  <a:srgbClr val="002060"/>
                </a:solidFill>
              </a:rPr>
              <a:t>coordinating the existing polar research </a:t>
            </a:r>
            <a:r>
              <a:rPr lang="en-GB" sz="2800" b="1" dirty="0" smtClean="0">
                <a:solidFill>
                  <a:srgbClr val="002060"/>
                </a:solidFill>
              </a:rPr>
              <a:t>fleet,</a:t>
            </a:r>
          </a:p>
          <a:p>
            <a:pPr marL="342900" indent="-342900">
              <a:buFont typeface="Arial" panose="020B0604020202020204" pitchFamily="34" charset="0"/>
              <a:buChar char="•"/>
            </a:pPr>
            <a:endParaRPr lang="en-GB" sz="2800" dirty="0">
              <a:solidFill>
                <a:srgbClr val="002060"/>
              </a:solidFill>
            </a:endParaRPr>
          </a:p>
          <a:p>
            <a:pPr marL="342900" indent="-342900">
              <a:buFont typeface="Arial" panose="020B0604020202020204" pitchFamily="34" charset="0"/>
              <a:buChar char="•"/>
            </a:pPr>
            <a:r>
              <a:rPr lang="en-GB" sz="2800" b="1" dirty="0" smtClean="0">
                <a:solidFill>
                  <a:srgbClr val="002060"/>
                </a:solidFill>
              </a:rPr>
              <a:t>offering </a:t>
            </a:r>
            <a:r>
              <a:rPr lang="en-GB" sz="2800" b="1" dirty="0">
                <a:solidFill>
                  <a:srgbClr val="002060"/>
                </a:solidFill>
              </a:rPr>
              <a:t>transnational access </a:t>
            </a:r>
            <a:r>
              <a:rPr lang="en-GB" sz="2800" dirty="0">
                <a:solidFill>
                  <a:srgbClr val="002060"/>
                </a:solidFill>
              </a:rPr>
              <a:t>to a set of international High Arctic research </a:t>
            </a:r>
            <a:r>
              <a:rPr lang="en-GB" sz="2800" dirty="0" smtClean="0">
                <a:solidFill>
                  <a:srgbClr val="002060"/>
                </a:solidFill>
              </a:rPr>
              <a:t>icebreakers,</a:t>
            </a:r>
          </a:p>
          <a:p>
            <a:pPr marL="342900" indent="-342900">
              <a:buFont typeface="Arial" panose="020B0604020202020204" pitchFamily="34" charset="0"/>
              <a:buChar char="•"/>
            </a:pPr>
            <a:endParaRPr lang="en-GB" sz="2800" dirty="0" smtClean="0">
              <a:solidFill>
                <a:srgbClr val="002060"/>
              </a:solidFill>
            </a:endParaRPr>
          </a:p>
          <a:p>
            <a:pPr marL="342900" indent="-342900">
              <a:buFont typeface="Arial" panose="020B0604020202020204" pitchFamily="34" charset="0"/>
              <a:buChar char="•"/>
            </a:pPr>
            <a:r>
              <a:rPr lang="en-GB" sz="2800" dirty="0" smtClean="0">
                <a:solidFill>
                  <a:srgbClr val="002060"/>
                </a:solidFill>
              </a:rPr>
              <a:t>collaborating </a:t>
            </a:r>
            <a:r>
              <a:rPr lang="en-GB" sz="2800" dirty="0">
                <a:solidFill>
                  <a:srgbClr val="002060"/>
                </a:solidFill>
              </a:rPr>
              <a:t>with maritime industry in a “</a:t>
            </a:r>
            <a:r>
              <a:rPr lang="en-GB" sz="2800" b="1" dirty="0">
                <a:solidFill>
                  <a:srgbClr val="002060"/>
                </a:solidFill>
              </a:rPr>
              <a:t>programme of ships and platforms of opportunity</a:t>
            </a:r>
            <a:r>
              <a:rPr lang="en-GB" sz="2800" dirty="0">
                <a:solidFill>
                  <a:srgbClr val="002060"/>
                </a:solidFill>
              </a:rPr>
              <a:t>”. 	</a:t>
            </a:r>
            <a:endParaRPr lang="en-GB" sz="2800" dirty="0" smtClean="0">
              <a:solidFill>
                <a:srgbClr val="002060"/>
              </a:solidFill>
            </a:endParaRPr>
          </a:p>
          <a:p>
            <a:pPr marL="342900" indent="-342900">
              <a:buFont typeface="Arial" panose="020B0604020202020204" pitchFamily="34" charset="0"/>
              <a:buChar char="•"/>
            </a:pPr>
            <a:endParaRPr lang="en-GB" sz="2800" dirty="0">
              <a:solidFill>
                <a:srgbClr val="002060"/>
              </a:solidFill>
            </a:endParaRPr>
          </a:p>
        </p:txBody>
      </p:sp>
    </p:spTree>
    <p:extLst>
      <p:ext uri="{BB962C8B-B14F-4D97-AF65-F5344CB8AC3E}">
        <p14:creationId xmlns:p14="http://schemas.microsoft.com/office/powerpoint/2010/main" val="18803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4235" t="4614" r="33698" b="40463"/>
          <a:stretch/>
        </p:blipFill>
        <p:spPr>
          <a:xfrm>
            <a:off x="0" y="1509713"/>
            <a:ext cx="10123488" cy="4791075"/>
          </a:xfrm>
          <a:prstGeom prst="rect">
            <a:avLst/>
          </a:prstGeom>
        </p:spPr>
      </p:pic>
      <p:pic>
        <p:nvPicPr>
          <p:cNvPr id="5" name="Picture 20" descr="http://chemsea.eu/admin/images/team/1331893915.jpg"/>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 t="10315" r="16341" b="-1"/>
          <a:stretch/>
        </p:blipFill>
        <p:spPr bwMode="auto">
          <a:xfrm>
            <a:off x="10204470" y="4116879"/>
            <a:ext cx="375995" cy="507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61" r="12462"/>
          <a:stretch/>
        </p:blipFill>
        <p:spPr bwMode="auto">
          <a:xfrm>
            <a:off x="9268043" y="3855578"/>
            <a:ext cx="399084" cy="39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ocial.helmholtz.de/assets/Uploads/AWI-Logo-ohne-neu-gross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7339" b="19978"/>
          <a:stretch/>
        </p:blipFill>
        <p:spPr bwMode="auto">
          <a:xfrm>
            <a:off x="9234833" y="4291256"/>
            <a:ext cx="611482" cy="241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npolar.no/npcms/export/sites/np/images/portal-pages/2013/logo.jpg_140988395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740" t="8988" r="25113" b="11360"/>
          <a:stretch/>
        </p:blipFill>
        <p:spPr bwMode="auto">
          <a:xfrm>
            <a:off x="8982776" y="2814163"/>
            <a:ext cx="731371" cy="6830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arcticportal.org/images/Logos/Arctic%20Portal/AP_w.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879" b="17177"/>
          <a:stretch/>
        </p:blipFill>
        <p:spPr bwMode="auto">
          <a:xfrm>
            <a:off x="8182521" y="2711977"/>
            <a:ext cx="752929" cy="5516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ewe30.ecopathinternational.org/wp-content/uploads/2014/03/csic-icm1-300x30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54953" y="4929566"/>
            <a:ext cx="525528" cy="5255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www.ibf.cnr.it/sites/default/files/multimedia/traparent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04009" y="5011380"/>
            <a:ext cx="770492" cy="285367"/>
          </a:xfrm>
          <a:prstGeom prst="rect">
            <a:avLst/>
          </a:prstGeom>
          <a:solidFill>
            <a:schemeClr val="bg1"/>
          </a:solidFill>
          <a:extLst/>
        </p:spPr>
      </p:pic>
      <p:pic>
        <p:nvPicPr>
          <p:cNvPr id="14" name="Picture 18" descr="https://developer.inmarsat.com/sites/default/files/developerStory_worldOceanCouncil_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48784" y="3687514"/>
            <a:ext cx="787519" cy="5250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http://spaceweatherchain2016.aalto.fi/images/photo-4.gif"/>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457097" y="2409414"/>
            <a:ext cx="885566" cy="5253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https://upload.wikimedia.org/wikipedia/en/4/4c/British_Antarctic_Survey_Logo.gif"/>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339177" y="4145701"/>
            <a:ext cx="1304150" cy="3051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8734004" y="4520257"/>
            <a:ext cx="409309" cy="409309"/>
          </a:xfrm>
          <a:prstGeom prst="rect">
            <a:avLst/>
          </a:prstGeom>
        </p:spPr>
      </p:pic>
      <p:pic>
        <p:nvPicPr>
          <p:cNvPr id="18" name="Picture 4" descr="http://polar.se/wp-content/themes/polar/img/mobile-highres-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083663" y="3648843"/>
            <a:ext cx="1414217" cy="301177"/>
          </a:xfrm>
          <a:prstGeom prst="rect">
            <a:avLst/>
          </a:prstGeom>
          <a:solidFill>
            <a:schemeClr val="bg1"/>
          </a:solidFill>
          <a:extLst/>
        </p:spPr>
      </p:pic>
      <p:pic>
        <p:nvPicPr>
          <p:cNvPr id="19" name="Picture 12" descr="http://www.polareducator.org/images/logos/apecs_highres.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711302" y="4549605"/>
            <a:ext cx="549750" cy="1862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33571" y="3119446"/>
            <a:ext cx="878685" cy="53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descr="C:\Users\willmott\Downloads\UL_Pmac (1).T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35021" y="4173541"/>
            <a:ext cx="956796" cy="39369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5E69E43-0E11-4FDA-A614-983CAA1DC65E}"/>
              </a:ext>
            </a:extLst>
          </p:cNvPr>
          <p:cNvSpPr txBox="1"/>
          <p:nvPr/>
        </p:nvSpPr>
        <p:spPr>
          <a:xfrm>
            <a:off x="174437" y="194082"/>
            <a:ext cx="2411686" cy="523220"/>
          </a:xfrm>
          <a:prstGeom prst="rect">
            <a:avLst/>
          </a:prstGeom>
          <a:noFill/>
        </p:spPr>
        <p:txBody>
          <a:bodyPr wrap="none" rtlCol="0">
            <a:spAutoFit/>
          </a:bodyPr>
          <a:lstStyle/>
          <a:p>
            <a:r>
              <a:rPr lang="en-GB" sz="2800" b="1" dirty="0" smtClean="0">
                <a:solidFill>
                  <a:srgbClr val="002060"/>
                </a:solidFill>
              </a:rPr>
              <a:t>ARICE partners</a:t>
            </a:r>
            <a:endParaRPr lang="en-GB" sz="2800" b="1" dirty="0">
              <a:solidFill>
                <a:srgbClr val="002060"/>
              </a:solidFill>
            </a:endParaRPr>
          </a:p>
        </p:txBody>
      </p:sp>
      <p:sp>
        <p:nvSpPr>
          <p:cNvPr id="2" name="Textfeld 1"/>
          <p:cNvSpPr txBox="1"/>
          <p:nvPr/>
        </p:nvSpPr>
        <p:spPr>
          <a:xfrm>
            <a:off x="2529524" y="855228"/>
            <a:ext cx="7103061" cy="461665"/>
          </a:xfrm>
          <a:prstGeom prst="rect">
            <a:avLst/>
          </a:prstGeom>
          <a:noFill/>
        </p:spPr>
        <p:txBody>
          <a:bodyPr wrap="square" rtlCol="0">
            <a:spAutoFit/>
          </a:bodyPr>
          <a:lstStyle/>
          <a:p>
            <a:r>
              <a:rPr lang="de-DE" sz="2400" b="1" dirty="0">
                <a:solidFill>
                  <a:srgbClr val="213278"/>
                </a:solidFill>
              </a:rPr>
              <a:t>	</a:t>
            </a:r>
            <a:r>
              <a:rPr lang="de-DE" sz="2400" b="1" dirty="0" smtClean="0">
                <a:solidFill>
                  <a:srgbClr val="213278"/>
                </a:solidFill>
              </a:rPr>
              <a:t>16 </a:t>
            </a:r>
            <a:r>
              <a:rPr lang="de-DE" sz="2400" b="1" dirty="0">
                <a:solidFill>
                  <a:srgbClr val="213278"/>
                </a:solidFill>
              </a:rPr>
              <a:t>partners from 13 different countries</a:t>
            </a:r>
          </a:p>
        </p:txBody>
      </p:sp>
      <p:pic>
        <p:nvPicPr>
          <p:cNvPr id="1026" name="Picture 2" descr="Image result for arctia"/>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9827638" y="2515829"/>
            <a:ext cx="448129" cy="42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4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E69E43-0E11-4FDA-A614-983CAA1DC65E}"/>
              </a:ext>
            </a:extLst>
          </p:cNvPr>
          <p:cNvSpPr txBox="1"/>
          <p:nvPr/>
        </p:nvSpPr>
        <p:spPr>
          <a:xfrm>
            <a:off x="162396" y="169803"/>
            <a:ext cx="4887308" cy="523220"/>
          </a:xfrm>
          <a:prstGeom prst="rect">
            <a:avLst/>
          </a:prstGeom>
          <a:noFill/>
        </p:spPr>
        <p:txBody>
          <a:bodyPr wrap="square" rtlCol="0">
            <a:spAutoFit/>
          </a:bodyPr>
          <a:lstStyle/>
          <a:p>
            <a:r>
              <a:rPr lang="en-GB" sz="2800" b="1" dirty="0">
                <a:solidFill>
                  <a:srgbClr val="002060"/>
                </a:solidFill>
              </a:rPr>
              <a:t>ARICE </a:t>
            </a:r>
            <a:r>
              <a:rPr lang="en-GB" sz="2800" b="1" dirty="0" smtClean="0">
                <a:solidFill>
                  <a:srgbClr val="002060"/>
                </a:solidFill>
              </a:rPr>
              <a:t>project - Pillars</a:t>
            </a:r>
            <a:endParaRPr lang="en-GB" sz="2800" b="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295" y="1051560"/>
            <a:ext cx="6007608" cy="5806440"/>
          </a:xfrm>
          <a:prstGeom prst="rect">
            <a:avLst/>
          </a:prstGeom>
        </p:spPr>
      </p:pic>
    </p:spTree>
    <p:extLst>
      <p:ext uri="{BB962C8B-B14F-4D97-AF65-F5344CB8AC3E}">
        <p14:creationId xmlns:p14="http://schemas.microsoft.com/office/powerpoint/2010/main" val="3945691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9" name="Gruppieren 2"/>
          <p:cNvGrpSpPr>
            <a:grpSpLocks noChangeAspect="1"/>
          </p:cNvGrpSpPr>
          <p:nvPr/>
        </p:nvGrpSpPr>
        <p:grpSpPr bwMode="auto">
          <a:xfrm>
            <a:off x="3221609" y="1050585"/>
            <a:ext cx="5596668" cy="5807415"/>
            <a:chOff x="1143000" y="0"/>
            <a:chExt cx="6650676" cy="6900863"/>
          </a:xfrm>
        </p:grpSpPr>
        <p:pic>
          <p:nvPicPr>
            <p:cNvPr id="50180" name="Picture 2" descr="D:\Dropbox\EUROFLEETS\EUROFLEETS2\EUROFLEETS2 MEETINGS\bathy maps\arctic-ocean-bathymetry-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650676"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1" name="Group 8"/>
            <p:cNvGrpSpPr>
              <a:grpSpLocks/>
            </p:cNvGrpSpPr>
            <p:nvPr/>
          </p:nvGrpSpPr>
          <p:grpSpPr bwMode="auto">
            <a:xfrm>
              <a:off x="1371600" y="2590800"/>
              <a:ext cx="1219200" cy="838200"/>
              <a:chOff x="1524000" y="2514600"/>
              <a:chExt cx="1341120" cy="838200"/>
            </a:xfrm>
          </p:grpSpPr>
          <p:grpSp>
            <p:nvGrpSpPr>
              <p:cNvPr id="50231" name="Group 6"/>
              <p:cNvGrpSpPr>
                <a:grpSpLocks/>
              </p:cNvGrpSpPr>
              <p:nvPr/>
            </p:nvGrpSpPr>
            <p:grpSpPr bwMode="auto">
              <a:xfrm>
                <a:off x="1524000" y="2514600"/>
                <a:ext cx="1341120" cy="838200"/>
                <a:chOff x="2286000" y="1143000"/>
                <a:chExt cx="1341120" cy="838200"/>
              </a:xfrm>
            </p:grpSpPr>
            <p:pic>
              <p:nvPicPr>
                <p:cNvPr id="50233" name="Picture 4" descr="CCGS Louis S. St-Laurent"/>
                <p:cNvPicPr>
                  <a:picLocks noChangeAspect="1" noChangeArrowheads="1"/>
                </p:cNvPicPr>
                <p:nvPr/>
              </p:nvPicPr>
              <p:blipFill>
                <a:blip r:embed="rId4" cstate="print">
                  <a:extLst>
                    <a:ext uri="{28A0092B-C50C-407E-A947-70E740481C1C}">
                      <a14:useLocalDpi xmlns:a14="http://schemas.microsoft.com/office/drawing/2010/main" val="0"/>
                    </a:ext>
                  </a:extLst>
                </a:blip>
                <a:srcRect l="4266" t="16891" r="4266" b="28152"/>
                <a:stretch>
                  <a:fillRect/>
                </a:stretch>
              </p:blipFill>
              <p:spPr bwMode="auto">
                <a:xfrm>
                  <a:off x="2286000" y="1143000"/>
                  <a:ext cx="133895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5"/>
                <p:cNvSpPr/>
                <p:nvPr/>
              </p:nvSpPr>
              <p:spPr>
                <a:xfrm>
                  <a:off x="2286741" y="1751322"/>
                  <a:ext cx="1340541" cy="22926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700" b="1" dirty="0">
                      <a:solidFill>
                        <a:srgbClr val="1F497D"/>
                      </a:solidFill>
                    </a:rPr>
                    <a:t>  CCGS Louis S. St-Laurent</a:t>
                  </a:r>
                  <a:endParaRPr lang="en-US" sz="700" b="1" dirty="0">
                    <a:solidFill>
                      <a:srgbClr val="1F497D"/>
                    </a:solidFill>
                  </a:endParaRPr>
                </a:p>
              </p:txBody>
            </p:sp>
          </p:grpSp>
          <p:pic>
            <p:nvPicPr>
              <p:cNvPr id="50232" name="Picture 6" descr="File:Flag of Canad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4000" y="2514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2" name="Group 13"/>
            <p:cNvGrpSpPr>
              <a:grpSpLocks/>
            </p:cNvGrpSpPr>
            <p:nvPr/>
          </p:nvGrpSpPr>
          <p:grpSpPr bwMode="auto">
            <a:xfrm>
              <a:off x="1371600" y="1600200"/>
              <a:ext cx="1219201" cy="838200"/>
              <a:chOff x="1524000" y="1600200"/>
              <a:chExt cx="1219201" cy="838200"/>
            </a:xfrm>
          </p:grpSpPr>
          <p:grpSp>
            <p:nvGrpSpPr>
              <p:cNvPr id="50227" name="Group 12"/>
              <p:cNvGrpSpPr>
                <a:grpSpLocks/>
              </p:cNvGrpSpPr>
              <p:nvPr/>
            </p:nvGrpSpPr>
            <p:grpSpPr bwMode="auto">
              <a:xfrm>
                <a:off x="1524000" y="1600200"/>
                <a:ext cx="1219201" cy="588079"/>
                <a:chOff x="1524000" y="1600200"/>
                <a:chExt cx="1219201" cy="588079"/>
              </a:xfrm>
            </p:grpSpPr>
            <p:pic>
              <p:nvPicPr>
                <p:cNvPr id="50229" name="Picture 8" descr="File:CCGS Amundsen.jpg"/>
                <p:cNvPicPr>
                  <a:picLocks noChangeAspect="1" noChangeArrowheads="1"/>
                </p:cNvPicPr>
                <p:nvPr/>
              </p:nvPicPr>
              <p:blipFill>
                <a:blip r:embed="rId6" cstate="print">
                  <a:extLst>
                    <a:ext uri="{28A0092B-C50C-407E-A947-70E740481C1C}">
                      <a14:useLocalDpi xmlns:a14="http://schemas.microsoft.com/office/drawing/2010/main" val="0"/>
                    </a:ext>
                  </a:extLst>
                </a:blip>
                <a:srcRect l="16200" t="12801" r="4500" b="19200"/>
                <a:stretch>
                  <a:fillRect/>
                </a:stretch>
              </p:blipFill>
              <p:spPr bwMode="auto">
                <a:xfrm>
                  <a:off x="1524001" y="1600200"/>
                  <a:ext cx="1219200" cy="58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0" name="Picture 6" descr="File:Flag of Canad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4000" y="1600200"/>
                  <a:ext cx="27709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Rectangle 11"/>
              <p:cNvSpPr/>
              <p:nvPr/>
            </p:nvSpPr>
            <p:spPr>
              <a:xfrm>
                <a:off x="1524673" y="2209758"/>
                <a:ext cx="1218673" cy="22926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800" b="1" dirty="0">
                    <a:solidFill>
                      <a:srgbClr val="1F497D"/>
                    </a:solidFill>
                  </a:rPr>
                  <a:t>  CCGS Amundsen</a:t>
                </a:r>
                <a:endParaRPr lang="en-US" sz="800" b="1" dirty="0">
                  <a:solidFill>
                    <a:srgbClr val="1F497D"/>
                  </a:solidFill>
                </a:endParaRPr>
              </a:p>
            </p:txBody>
          </p:sp>
        </p:grpSp>
        <p:grpSp>
          <p:nvGrpSpPr>
            <p:cNvPr id="50183" name="Group 17"/>
            <p:cNvGrpSpPr>
              <a:grpSpLocks/>
            </p:cNvGrpSpPr>
            <p:nvPr/>
          </p:nvGrpSpPr>
          <p:grpSpPr bwMode="auto">
            <a:xfrm>
              <a:off x="3810000" y="457200"/>
              <a:ext cx="1163610" cy="859536"/>
              <a:chOff x="3962400" y="740664"/>
              <a:chExt cx="1163610" cy="859536"/>
            </a:xfrm>
          </p:grpSpPr>
          <p:pic>
            <p:nvPicPr>
              <p:cNvPr id="50224" name="Picture 10" descr="http://www.iarc.uaf.edu/sites/default/files/images/icewatch/ships/xue_long.jpg"/>
              <p:cNvPicPr>
                <a:picLocks noChangeAspect="1" noChangeArrowheads="1"/>
              </p:cNvPicPr>
              <p:nvPr/>
            </p:nvPicPr>
            <p:blipFill>
              <a:blip r:embed="rId7" cstate="print">
                <a:extLst>
                  <a:ext uri="{28A0092B-C50C-407E-A947-70E740481C1C}">
                    <a14:useLocalDpi xmlns:a14="http://schemas.microsoft.com/office/drawing/2010/main" val="0"/>
                  </a:ext>
                </a:extLst>
              </a:blip>
              <a:srcRect l="7201" b="23399"/>
              <a:stretch>
                <a:fillRect/>
              </a:stretch>
            </p:blipFill>
            <p:spPr bwMode="auto">
              <a:xfrm>
                <a:off x="3979464" y="740664"/>
                <a:ext cx="11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15"/>
              <p:cNvSpPr/>
              <p:nvPr/>
            </p:nvSpPr>
            <p:spPr>
              <a:xfrm>
                <a:off x="3962020" y="1371588"/>
                <a:ext cx="1142837" cy="229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1000" b="1" dirty="0">
                    <a:solidFill>
                      <a:srgbClr val="1F497D"/>
                    </a:solidFill>
                  </a:rPr>
                  <a:t>Xué Lóng</a:t>
                </a:r>
                <a:endParaRPr lang="en-US" sz="1000" b="1" dirty="0">
                  <a:solidFill>
                    <a:srgbClr val="1F497D"/>
                  </a:solidFill>
                </a:endParaRPr>
              </a:p>
            </p:txBody>
          </p:sp>
          <p:pic>
            <p:nvPicPr>
              <p:cNvPr id="50226" name="Picture 12" descr="File:Flag of the People's Republic of China.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77640" y="740664"/>
                <a:ext cx="22874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4" name="Picture 16" descr="http://www.awi.de/typo3temp/pics/ff87161fb7.jpg"/>
            <p:cNvPicPr>
              <a:picLocks noChangeAspect="1" noChangeArrowheads="1"/>
            </p:cNvPicPr>
            <p:nvPr/>
          </p:nvPicPr>
          <p:blipFill>
            <a:blip r:embed="rId9" cstate="print">
              <a:extLst>
                <a:ext uri="{28A0092B-C50C-407E-A947-70E740481C1C}">
                  <a14:useLocalDpi xmlns:a14="http://schemas.microsoft.com/office/drawing/2010/main" val="0"/>
                </a:ext>
              </a:extLst>
            </a:blip>
            <a:srcRect l="5701" t="17021" r="5701" b="17021"/>
            <a:stretch>
              <a:fillRect/>
            </a:stretch>
          </p:blipFill>
          <p:spPr bwMode="auto">
            <a:xfrm>
              <a:off x="3733800" y="2209800"/>
              <a:ext cx="122245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5" name="Group 24"/>
            <p:cNvGrpSpPr>
              <a:grpSpLocks/>
            </p:cNvGrpSpPr>
            <p:nvPr/>
          </p:nvGrpSpPr>
          <p:grpSpPr bwMode="auto">
            <a:xfrm>
              <a:off x="3733800" y="2209800"/>
              <a:ext cx="1219200" cy="838200"/>
              <a:chOff x="3505200" y="2286000"/>
              <a:chExt cx="1219200" cy="838200"/>
            </a:xfrm>
          </p:grpSpPr>
          <p:sp>
            <p:nvSpPr>
              <p:cNvPr id="76" name="Rectangle 20"/>
              <p:cNvSpPr/>
              <p:nvPr/>
            </p:nvSpPr>
            <p:spPr>
              <a:xfrm>
                <a:off x="3505182" y="2894390"/>
                <a:ext cx="1218675" cy="229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1000" b="1" dirty="0">
                    <a:solidFill>
                      <a:srgbClr val="1F497D"/>
                    </a:solidFill>
                  </a:rPr>
                  <a:t>Polarstern</a:t>
                </a:r>
                <a:endParaRPr lang="en-US" sz="1000" b="1" dirty="0">
                  <a:solidFill>
                    <a:srgbClr val="1F497D"/>
                  </a:solidFill>
                </a:endParaRPr>
              </a:p>
            </p:txBody>
          </p:sp>
          <p:pic>
            <p:nvPicPr>
              <p:cNvPr id="50223" name="Picture 22" descr="File:Flag of Germany.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3505200" y="2286000"/>
                <a:ext cx="25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6" name="Group 29"/>
            <p:cNvGrpSpPr>
              <a:grpSpLocks/>
            </p:cNvGrpSpPr>
            <p:nvPr/>
          </p:nvGrpSpPr>
          <p:grpSpPr bwMode="auto">
            <a:xfrm>
              <a:off x="4191000" y="3048000"/>
              <a:ext cx="1143000" cy="914400"/>
              <a:chOff x="3962400" y="2819400"/>
              <a:chExt cx="1143000" cy="914400"/>
            </a:xfrm>
          </p:grpSpPr>
          <p:pic>
            <p:nvPicPr>
              <p:cNvPr id="50219" name="Picture 24" descr="File:Swedish icebreaker Oden.jpg"/>
              <p:cNvPicPr>
                <a:picLocks noChangeAspect="1" noChangeArrowheads="1"/>
              </p:cNvPicPr>
              <p:nvPr/>
            </p:nvPicPr>
            <p:blipFill>
              <a:blip r:embed="rId11" cstate="print">
                <a:extLst>
                  <a:ext uri="{28A0092B-C50C-407E-A947-70E740481C1C}">
                    <a14:useLocalDpi xmlns:a14="http://schemas.microsoft.com/office/drawing/2010/main" val="0"/>
                  </a:ext>
                </a:extLst>
              </a:blip>
              <a:srcRect t="15279"/>
              <a:stretch>
                <a:fillRect/>
              </a:stretch>
            </p:blipFill>
            <p:spPr bwMode="auto">
              <a:xfrm>
                <a:off x="3962400" y="2819400"/>
                <a:ext cx="1143000" cy="7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26"/>
              <p:cNvSpPr/>
              <p:nvPr/>
            </p:nvSpPr>
            <p:spPr>
              <a:xfrm>
                <a:off x="3961966" y="3504885"/>
                <a:ext cx="1142837" cy="22926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1000" b="1" dirty="0">
                    <a:solidFill>
                      <a:srgbClr val="1F497D"/>
                    </a:solidFill>
                  </a:rPr>
                  <a:t>Oden</a:t>
                </a:r>
                <a:endParaRPr lang="en-US" sz="1000" b="1" dirty="0">
                  <a:solidFill>
                    <a:srgbClr val="1F497D"/>
                  </a:solidFill>
                </a:endParaRPr>
              </a:p>
            </p:txBody>
          </p:sp>
          <p:pic>
            <p:nvPicPr>
              <p:cNvPr id="50221" name="Picture 28" descr="File:Flag of Sweden.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2400" y="2819401"/>
                <a:ext cx="2438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55"/>
            <p:cNvGrpSpPr>
              <a:grpSpLocks/>
            </p:cNvGrpSpPr>
            <p:nvPr/>
          </p:nvGrpSpPr>
          <p:grpSpPr bwMode="auto">
            <a:xfrm>
              <a:off x="5562600" y="2819400"/>
              <a:ext cx="994410" cy="941070"/>
              <a:chOff x="5562600" y="1981200"/>
              <a:chExt cx="918210" cy="864870"/>
            </a:xfrm>
          </p:grpSpPr>
          <p:grpSp>
            <p:nvGrpSpPr>
              <p:cNvPr id="50215" name="Group 45"/>
              <p:cNvGrpSpPr>
                <a:grpSpLocks/>
              </p:cNvGrpSpPr>
              <p:nvPr/>
            </p:nvGrpSpPr>
            <p:grpSpPr bwMode="auto">
              <a:xfrm>
                <a:off x="5562600" y="1981200"/>
                <a:ext cx="918210" cy="864870"/>
                <a:chOff x="5486400" y="1558290"/>
                <a:chExt cx="918210" cy="864870"/>
              </a:xfrm>
            </p:grpSpPr>
            <p:pic>
              <p:nvPicPr>
                <p:cNvPr id="50217" name="Picture 30" descr="http://www.spacewar.com/images/rossiya-russian-icebreaker-bg.jpg"/>
                <p:cNvPicPr>
                  <a:picLocks noChangeAspect="1" noChangeArrowheads="1"/>
                </p:cNvPicPr>
                <p:nvPr/>
              </p:nvPicPr>
              <p:blipFill>
                <a:blip r:embed="rId13">
                  <a:extLst>
                    <a:ext uri="{28A0092B-C50C-407E-A947-70E740481C1C}">
                      <a14:useLocalDpi xmlns:a14="http://schemas.microsoft.com/office/drawing/2010/main" val="0"/>
                    </a:ext>
                  </a:extLst>
                </a:blip>
                <a:srcRect t="4500" r="3600" b="13499"/>
                <a:stretch>
                  <a:fillRect/>
                </a:stretch>
              </p:blipFill>
              <p:spPr bwMode="auto">
                <a:xfrm>
                  <a:off x="5486400" y="1558290"/>
                  <a:ext cx="918210"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31"/>
                <p:cNvSpPr/>
                <p:nvPr/>
              </p:nvSpPr>
              <p:spPr>
                <a:xfrm>
                  <a:off x="5486470" y="2194142"/>
                  <a:ext cx="915213" cy="22853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1000" b="1" dirty="0">
                      <a:solidFill>
                        <a:srgbClr val="1F497D"/>
                      </a:solidFill>
                    </a:rPr>
                    <a:t>Rossiya</a:t>
                  </a:r>
                  <a:endParaRPr lang="en-US" sz="1000" b="1" dirty="0">
                    <a:solidFill>
                      <a:srgbClr val="1F497D"/>
                    </a:solidFill>
                  </a:endParaRPr>
                </a:p>
              </p:txBody>
            </p:sp>
          </p:grpSp>
          <p:pic>
            <p:nvPicPr>
              <p:cNvPr id="50216" name="Picture 32" descr="http://upload.wikimedia.org/wikipedia/en/thumb/f/f3/Flag_of_Russia.svg/53px-Flag_of_Russia.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1981200"/>
                <a:ext cx="23077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8" name="Group 46"/>
            <p:cNvGrpSpPr>
              <a:grpSpLocks/>
            </p:cNvGrpSpPr>
            <p:nvPr/>
          </p:nvGrpSpPr>
          <p:grpSpPr bwMode="auto">
            <a:xfrm>
              <a:off x="6629400" y="1752600"/>
              <a:ext cx="990600" cy="838199"/>
              <a:chOff x="5486400" y="2514600"/>
              <a:chExt cx="914400" cy="761999"/>
            </a:xfrm>
          </p:grpSpPr>
          <p:pic>
            <p:nvPicPr>
              <p:cNvPr id="50212" name="Picture 34" descr="ingress_image"/>
              <p:cNvPicPr>
                <a:picLocks noChangeAspect="1" noChangeArrowheads="1"/>
              </p:cNvPicPr>
              <p:nvPr/>
            </p:nvPicPr>
            <p:blipFill>
              <a:blip r:embed="rId15" cstate="print">
                <a:extLst>
                  <a:ext uri="{28A0092B-C50C-407E-A947-70E740481C1C}">
                    <a14:useLocalDpi xmlns:a14="http://schemas.microsoft.com/office/drawing/2010/main" val="0"/>
                  </a:ext>
                </a:extLst>
              </a:blip>
              <a:srcRect l="3200" t="8533" r="6400" b="12801"/>
              <a:stretch>
                <a:fillRect/>
              </a:stretch>
            </p:blipFill>
            <p:spPr bwMode="auto">
              <a:xfrm>
                <a:off x="5486400" y="2514600"/>
                <a:ext cx="895503" cy="58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34"/>
              <p:cNvSpPr/>
              <p:nvPr/>
            </p:nvSpPr>
            <p:spPr>
              <a:xfrm>
                <a:off x="5486654" y="3047235"/>
                <a:ext cx="914921" cy="22926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1000" b="1" dirty="0">
                    <a:solidFill>
                      <a:srgbClr val="1F497D"/>
                    </a:solidFill>
                  </a:rPr>
                  <a:t>Taymyr</a:t>
                </a:r>
                <a:endParaRPr lang="en-US" sz="1000" b="1" dirty="0">
                  <a:solidFill>
                    <a:srgbClr val="1F497D"/>
                  </a:solidFill>
                </a:endParaRPr>
              </a:p>
            </p:txBody>
          </p:sp>
          <p:pic>
            <p:nvPicPr>
              <p:cNvPr id="50214" name="Picture 32" descr="http://upload.wikimedia.org/wikipedia/en/thumb/f/f3/Flag_of_Russia.svg/53px-Flag_of_Russia.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2514600"/>
                <a:ext cx="23077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9" name="Group 47"/>
            <p:cNvGrpSpPr>
              <a:grpSpLocks/>
            </p:cNvGrpSpPr>
            <p:nvPr/>
          </p:nvGrpSpPr>
          <p:grpSpPr bwMode="auto">
            <a:xfrm>
              <a:off x="6629400" y="3505200"/>
              <a:ext cx="990600" cy="914400"/>
              <a:chOff x="5486400" y="3352799"/>
              <a:chExt cx="914400" cy="838201"/>
            </a:xfrm>
          </p:grpSpPr>
          <p:pic>
            <p:nvPicPr>
              <p:cNvPr id="50209" name="Picture 42" descr="USC to Sign USD 2.6 Billion Icebreakers Building Contra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86400" y="3352799"/>
                <a:ext cx="914400" cy="64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40"/>
              <p:cNvSpPr/>
              <p:nvPr/>
            </p:nvSpPr>
            <p:spPr>
              <a:xfrm>
                <a:off x="5486654" y="3962980"/>
                <a:ext cx="914921" cy="22794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800" b="1" dirty="0">
                    <a:solidFill>
                      <a:srgbClr val="1F497D"/>
                    </a:solidFill>
                  </a:rPr>
                  <a:t>Sovetskiy Soyuz</a:t>
                </a:r>
                <a:endParaRPr lang="en-US" sz="800" b="1" dirty="0">
                  <a:solidFill>
                    <a:srgbClr val="1F497D"/>
                  </a:solidFill>
                </a:endParaRPr>
              </a:p>
            </p:txBody>
          </p:sp>
          <p:pic>
            <p:nvPicPr>
              <p:cNvPr id="50211" name="Picture 32" descr="http://upload.wikimedia.org/wikipedia/en/thumb/f/f3/Flag_of_Russia.svg/53px-Flag_of_Russia.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3352800"/>
                <a:ext cx="23077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90" name="Group 48"/>
            <p:cNvGrpSpPr>
              <a:grpSpLocks/>
            </p:cNvGrpSpPr>
            <p:nvPr/>
          </p:nvGrpSpPr>
          <p:grpSpPr bwMode="auto">
            <a:xfrm>
              <a:off x="6629400" y="2667000"/>
              <a:ext cx="990600" cy="838200"/>
              <a:chOff x="6553200" y="1905000"/>
              <a:chExt cx="914400" cy="762000"/>
            </a:xfrm>
          </p:grpSpPr>
          <p:pic>
            <p:nvPicPr>
              <p:cNvPr id="50206" name="Picture 44" descr="File:NSF picture of Yamal.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53200" y="1905000"/>
                <a:ext cx="9143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32" descr="http://upload.wikimedia.org/wikipedia/en/thumb/f/f3/Flag_of_Russia.svg/53px-Flag_of_Russia.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1905000"/>
                <a:ext cx="23077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44"/>
              <p:cNvSpPr/>
              <p:nvPr/>
            </p:nvSpPr>
            <p:spPr>
              <a:xfrm>
                <a:off x="6553454" y="2438448"/>
                <a:ext cx="914921" cy="22926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1000" b="1" dirty="0">
                    <a:solidFill>
                      <a:srgbClr val="1F497D"/>
                    </a:solidFill>
                  </a:rPr>
                  <a:t>Yamal</a:t>
                </a:r>
                <a:endParaRPr lang="en-US" sz="1000" b="1" dirty="0">
                  <a:solidFill>
                    <a:srgbClr val="1F497D"/>
                  </a:solidFill>
                </a:endParaRPr>
              </a:p>
            </p:txBody>
          </p:sp>
        </p:grpSp>
        <p:grpSp>
          <p:nvGrpSpPr>
            <p:cNvPr id="50191" name="Group 54"/>
            <p:cNvGrpSpPr>
              <a:grpSpLocks/>
            </p:cNvGrpSpPr>
            <p:nvPr/>
          </p:nvGrpSpPr>
          <p:grpSpPr bwMode="auto">
            <a:xfrm>
              <a:off x="5562600" y="3810000"/>
              <a:ext cx="990600" cy="914400"/>
              <a:chOff x="5562600" y="3581400"/>
              <a:chExt cx="914400" cy="838200"/>
            </a:xfrm>
          </p:grpSpPr>
          <p:pic>
            <p:nvPicPr>
              <p:cNvPr id="50203" name="Picture 50" descr="http://www.rosmorport.ru/media/Image/news2012/Kapitan_Dranitsyn.jpg"/>
              <p:cNvPicPr>
                <a:picLocks noChangeAspect="1" noChangeArrowheads="1"/>
              </p:cNvPicPr>
              <p:nvPr/>
            </p:nvPicPr>
            <p:blipFill>
              <a:blip r:embed="rId18" cstate="print">
                <a:extLst>
                  <a:ext uri="{28A0092B-C50C-407E-A947-70E740481C1C}">
                    <a14:useLocalDpi xmlns:a14="http://schemas.microsoft.com/office/drawing/2010/main" val="0"/>
                  </a:ext>
                </a:extLst>
              </a:blip>
              <a:srcRect l="11250" r="3751" b="11905"/>
              <a:stretch>
                <a:fillRect/>
              </a:stretch>
            </p:blipFill>
            <p:spPr bwMode="auto">
              <a:xfrm>
                <a:off x="5562600" y="3581400"/>
                <a:ext cx="914400" cy="59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52"/>
              <p:cNvSpPr/>
              <p:nvPr/>
            </p:nvSpPr>
            <p:spPr>
              <a:xfrm>
                <a:off x="5562670" y="4190237"/>
                <a:ext cx="914921" cy="22955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800" b="1" dirty="0">
                    <a:solidFill>
                      <a:srgbClr val="1F497D"/>
                    </a:solidFill>
                  </a:rPr>
                  <a:t>Kapitan Dranitsyn</a:t>
                </a:r>
                <a:endParaRPr lang="en-US" sz="800" b="1" dirty="0">
                  <a:solidFill>
                    <a:srgbClr val="1F497D"/>
                  </a:solidFill>
                </a:endParaRPr>
              </a:p>
            </p:txBody>
          </p:sp>
          <p:pic>
            <p:nvPicPr>
              <p:cNvPr id="50205" name="Picture 32" descr="http://upload.wikimedia.org/wikipedia/en/thumb/f/f3/Flag_of_Russia.svg/53px-Flag_of_Russia.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3581400"/>
                <a:ext cx="23077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92" name="Group 66"/>
            <p:cNvGrpSpPr>
              <a:grpSpLocks/>
            </p:cNvGrpSpPr>
            <p:nvPr/>
          </p:nvGrpSpPr>
          <p:grpSpPr bwMode="auto">
            <a:xfrm>
              <a:off x="5334000" y="1066800"/>
              <a:ext cx="921724" cy="762000"/>
              <a:chOff x="5562600" y="1828800"/>
              <a:chExt cx="921724" cy="762000"/>
            </a:xfrm>
          </p:grpSpPr>
          <p:pic>
            <p:nvPicPr>
              <p:cNvPr id="50200" name="Picture 52" descr="The Araon icebreaker conducts research on the thawing of ice and marine life in the Arctic Sea (photo: Korea Polar Research Institute)."/>
              <p:cNvPicPr>
                <a:picLocks noChangeAspect="1" noChangeArrowheads="1"/>
              </p:cNvPicPr>
              <p:nvPr/>
            </p:nvPicPr>
            <p:blipFill>
              <a:blip r:embed="rId19" cstate="print">
                <a:extLst>
                  <a:ext uri="{28A0092B-C50C-407E-A947-70E740481C1C}">
                    <a14:useLocalDpi xmlns:a14="http://schemas.microsoft.com/office/drawing/2010/main" val="0"/>
                  </a:ext>
                </a:extLst>
              </a:blip>
              <a:srcRect l="30856" t="15451" r="3429" b="25751"/>
              <a:stretch>
                <a:fillRect/>
              </a:stretch>
            </p:blipFill>
            <p:spPr bwMode="auto">
              <a:xfrm>
                <a:off x="5562600" y="1828800"/>
                <a:ext cx="921724" cy="5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Rectangle 57"/>
              <p:cNvSpPr/>
              <p:nvPr/>
            </p:nvSpPr>
            <p:spPr>
              <a:xfrm>
                <a:off x="5562002" y="2361560"/>
                <a:ext cx="915327" cy="229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1000" b="1" dirty="0">
                    <a:solidFill>
                      <a:srgbClr val="1F497D"/>
                    </a:solidFill>
                  </a:rPr>
                  <a:t>Araon</a:t>
                </a:r>
                <a:endParaRPr lang="en-US" sz="1000" b="1" dirty="0">
                  <a:solidFill>
                    <a:srgbClr val="1F497D"/>
                  </a:solidFill>
                </a:endParaRPr>
              </a:p>
            </p:txBody>
          </p:sp>
          <p:pic>
            <p:nvPicPr>
              <p:cNvPr id="50202" name="Picture 56" descr="https://encrypted-tbn1.gstatic.com/images?q=tbn:ANd9GcSWbaGHH7Bpkk1--QsfuA5OHj4OWQKvLCanaRwchTj6uLMlk8I6z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62601" y="1828800"/>
                <a:ext cx="22948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93" name="Group 64"/>
            <p:cNvGrpSpPr>
              <a:grpSpLocks/>
            </p:cNvGrpSpPr>
            <p:nvPr/>
          </p:nvGrpSpPr>
          <p:grpSpPr bwMode="auto">
            <a:xfrm>
              <a:off x="1447800" y="3581400"/>
              <a:ext cx="1219200" cy="838200"/>
              <a:chOff x="1447800" y="3581400"/>
              <a:chExt cx="1219200" cy="838200"/>
            </a:xfrm>
          </p:grpSpPr>
          <p:pic>
            <p:nvPicPr>
              <p:cNvPr id="50197" name="Picture 58" descr="File:USCGC Healy (WAGB-20) north of Alaska.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47800" y="3581400"/>
                <a:ext cx="1219200" cy="64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ectangle 61"/>
              <p:cNvSpPr/>
              <p:nvPr/>
            </p:nvSpPr>
            <p:spPr>
              <a:xfrm>
                <a:off x="1448109" y="4190251"/>
                <a:ext cx="1218675" cy="22926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1000" b="1" dirty="0">
                    <a:solidFill>
                      <a:srgbClr val="1F497D"/>
                    </a:solidFill>
                  </a:rPr>
                  <a:t>USCGC Healy</a:t>
                </a:r>
                <a:endParaRPr lang="en-US" sz="1000" b="1" dirty="0">
                  <a:solidFill>
                    <a:srgbClr val="1F497D"/>
                  </a:solidFill>
                </a:endParaRPr>
              </a:p>
            </p:txBody>
          </p:sp>
          <p:pic>
            <p:nvPicPr>
              <p:cNvPr id="50199" name="Picture 60" descr="http://upload.wikimedia.org/wikipedia/en/thumb/a/a4/Flag_of_the_United_States.svg/125px-Flag_of_the_United_States.svg.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47800" y="3581400"/>
                <a:ext cx="28863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94" name="Picture 2" descr="http://upload.wikimedia.org/wikipedia/commons/thumb/e/e8/Akademik_Fyodorov.png/300px-Akademik_Fyodorov.png"/>
            <p:cNvPicPr>
              <a:picLocks noChangeAspect="1" noChangeArrowheads="1"/>
            </p:cNvPicPr>
            <p:nvPr/>
          </p:nvPicPr>
          <p:blipFill>
            <a:blip r:embed="rId23" cstate="print">
              <a:extLst>
                <a:ext uri="{28A0092B-C50C-407E-A947-70E740481C1C}">
                  <a14:useLocalDpi xmlns:a14="http://schemas.microsoft.com/office/drawing/2010/main" val="0"/>
                </a:ext>
              </a:extLst>
            </a:blip>
            <a:srcRect r="9599"/>
            <a:stretch>
              <a:fillRect/>
            </a:stretch>
          </p:blipFill>
          <p:spPr bwMode="auto">
            <a:xfrm>
              <a:off x="5562600" y="1933716"/>
              <a:ext cx="971703" cy="60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Rectangle 56"/>
            <p:cNvSpPr/>
            <p:nvPr/>
          </p:nvSpPr>
          <p:spPr>
            <a:xfrm>
              <a:off x="5562675" y="2514856"/>
              <a:ext cx="991164" cy="227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750" b="1" dirty="0">
                  <a:solidFill>
                    <a:srgbClr val="1F497D"/>
                  </a:solidFill>
                </a:rPr>
                <a:t>Akademik Fyodorov</a:t>
              </a:r>
              <a:endParaRPr lang="en-US" sz="750" b="1" dirty="0">
                <a:solidFill>
                  <a:srgbClr val="1F497D"/>
                </a:solidFill>
              </a:endParaRPr>
            </a:p>
          </p:txBody>
        </p:sp>
        <p:pic>
          <p:nvPicPr>
            <p:cNvPr id="50196" name="Picture 32" descr="http://upload.wikimedia.org/wikipedia/en/thumb/f/f3/Flag_of_Russia.svg/53px-Flag_of_Russia.sv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1929384"/>
              <a:ext cx="250007"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TextBox 59">
            <a:extLst>
              <a:ext uri="{FF2B5EF4-FFF2-40B4-BE49-F238E27FC236}">
                <a16:creationId xmlns:a16="http://schemas.microsoft.com/office/drawing/2014/main" id="{85E69E43-0E11-4FDA-A614-983CAA1DC65E}"/>
              </a:ext>
            </a:extLst>
          </p:cNvPr>
          <p:cNvSpPr txBox="1"/>
          <p:nvPr/>
        </p:nvSpPr>
        <p:spPr>
          <a:xfrm>
            <a:off x="486278" y="270335"/>
            <a:ext cx="4775603" cy="523220"/>
          </a:xfrm>
          <a:prstGeom prst="rect">
            <a:avLst/>
          </a:prstGeom>
          <a:noFill/>
        </p:spPr>
        <p:txBody>
          <a:bodyPr wrap="square" rtlCol="0">
            <a:spAutoFit/>
          </a:bodyPr>
          <a:lstStyle>
            <a:defPPr>
              <a:defRPr lang="en-US"/>
            </a:defPPr>
            <a:lvl1pPr>
              <a:defRPr sz="2800" b="1">
                <a:solidFill>
                  <a:srgbClr val="002060"/>
                </a:solidFill>
              </a:defRPr>
            </a:lvl1pPr>
          </a:lstStyle>
          <a:p>
            <a:r>
              <a:rPr lang="en-GB" altLang="es-ES" dirty="0"/>
              <a:t>Heavy icebreakers in the Arctic</a:t>
            </a:r>
          </a:p>
        </p:txBody>
      </p:sp>
      <p:pic>
        <p:nvPicPr>
          <p:cNvPr id="1026" name="Picture 2" descr="RV Kronprins Haakon 3D rendering.jpg"/>
          <p:cNvPicPr>
            <a:picLocks noChangeAspect="1" noChangeArrowheads="1"/>
          </p:cNvPicPr>
          <p:nvPr/>
        </p:nvPicPr>
        <p:blipFill rotWithShape="1">
          <a:blip r:embed="rId24">
            <a:extLst>
              <a:ext uri="{28A0092B-C50C-407E-A947-70E740481C1C}">
                <a14:useLocalDpi xmlns:a14="http://schemas.microsoft.com/office/drawing/2010/main" val="0"/>
              </a:ext>
            </a:extLst>
          </a:blip>
          <a:srcRect l="6134" t="14070" r="20579" b="18588"/>
          <a:stretch/>
        </p:blipFill>
        <p:spPr bwMode="auto">
          <a:xfrm>
            <a:off x="5861675" y="4774387"/>
            <a:ext cx="1025537" cy="601178"/>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20"/>
          <p:cNvSpPr/>
          <p:nvPr/>
        </p:nvSpPr>
        <p:spPr bwMode="auto">
          <a:xfrm>
            <a:off x="5861674" y="5335352"/>
            <a:ext cx="1025538" cy="1929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de-DE" sz="850" b="1" dirty="0" smtClean="0">
                <a:solidFill>
                  <a:srgbClr val="1F497D"/>
                </a:solidFill>
              </a:rPr>
              <a:t>Kronprins Haakon</a:t>
            </a:r>
            <a:endParaRPr lang="en-US" sz="850" b="1" dirty="0">
              <a:solidFill>
                <a:srgbClr val="1F497D"/>
              </a:solidFill>
            </a:endParaRPr>
          </a:p>
        </p:txBody>
      </p:sp>
      <p:pic>
        <p:nvPicPr>
          <p:cNvPr id="1028" name="Picture 4" descr="Image result for norway flag"/>
          <p:cNvPicPr>
            <a:picLocks noChangeAspect="1" noChangeArrowheads="1"/>
          </p:cNvPicPr>
          <p:nvPr/>
        </p:nvPicPr>
        <p:blipFill>
          <a:blip r:embed="rId25" cstate="hqprint">
            <a:extLst>
              <a:ext uri="{28A0092B-C50C-407E-A947-70E740481C1C}">
                <a14:useLocalDpi xmlns:a14="http://schemas.microsoft.com/office/drawing/2010/main" val="0"/>
              </a:ext>
            </a:extLst>
          </a:blip>
          <a:srcRect/>
          <a:stretch>
            <a:fillRect/>
          </a:stretch>
        </p:blipFill>
        <p:spPr bwMode="auto">
          <a:xfrm>
            <a:off x="5859916" y="4779967"/>
            <a:ext cx="202329" cy="14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12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
            <a:extLst>
              <a:ext uri="{FF2B5EF4-FFF2-40B4-BE49-F238E27FC236}">
                <a16:creationId xmlns:a16="http://schemas.microsoft.com/office/drawing/2014/main" id="{85E69E43-0E11-4FDA-A614-983CAA1DC65E}"/>
              </a:ext>
            </a:extLst>
          </p:cNvPr>
          <p:cNvSpPr txBox="1"/>
          <p:nvPr/>
        </p:nvSpPr>
        <p:spPr>
          <a:xfrm>
            <a:off x="462332" y="240158"/>
            <a:ext cx="6426983" cy="492443"/>
          </a:xfrm>
          <a:prstGeom prst="rect">
            <a:avLst/>
          </a:prstGeom>
          <a:noFill/>
        </p:spPr>
        <p:txBody>
          <a:bodyPr wrap="square" rtlCol="0">
            <a:spAutoFit/>
          </a:bodyPr>
          <a:lstStyle/>
          <a:p>
            <a:r>
              <a:rPr lang="en-GB" sz="2600" b="1" dirty="0" smtClean="0">
                <a:solidFill>
                  <a:srgbClr val="213278"/>
                </a:solidFill>
              </a:rPr>
              <a:t>Polar</a:t>
            </a:r>
            <a:r>
              <a:rPr lang="en-GB" sz="2600" b="1" dirty="0" smtClean="0">
                <a:solidFill>
                  <a:srgbClr val="002060"/>
                </a:solidFill>
              </a:rPr>
              <a:t> </a:t>
            </a:r>
            <a:r>
              <a:rPr lang="en-GB" sz="2600" b="1" dirty="0">
                <a:solidFill>
                  <a:srgbClr val="002060"/>
                </a:solidFill>
              </a:rPr>
              <a:t>Research </a:t>
            </a:r>
            <a:r>
              <a:rPr lang="en-GB" sz="2600" b="1" dirty="0" smtClean="0">
                <a:solidFill>
                  <a:srgbClr val="002060"/>
                </a:solidFill>
              </a:rPr>
              <a:t>Vessels - Operation</a:t>
            </a:r>
            <a:endParaRPr lang="en-GB" sz="2600" b="1" dirty="0">
              <a:solidFill>
                <a:srgbClr val="002060"/>
              </a:solidFill>
            </a:endParaRPr>
          </a:p>
        </p:txBody>
      </p:sp>
      <p:sp>
        <p:nvSpPr>
          <p:cNvPr id="7" name="Right Arrow 6"/>
          <p:cNvSpPr/>
          <p:nvPr/>
        </p:nvSpPr>
        <p:spPr>
          <a:xfrm>
            <a:off x="3565809" y="3103196"/>
            <a:ext cx="670893" cy="621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47177" y="1089791"/>
            <a:ext cx="3565138" cy="3531676"/>
            <a:chOff x="147177" y="1089791"/>
            <a:chExt cx="3565138" cy="3531676"/>
          </a:xfrm>
        </p:grpSpPr>
        <p:sp>
          <p:nvSpPr>
            <p:cNvPr id="3" name="TextBox 2"/>
            <p:cNvSpPr txBox="1"/>
            <p:nvPr/>
          </p:nvSpPr>
          <p:spPr>
            <a:xfrm>
              <a:off x="147177" y="1290547"/>
              <a:ext cx="3565138" cy="830997"/>
            </a:xfrm>
            <a:prstGeom prst="rect">
              <a:avLst/>
            </a:prstGeom>
            <a:noFill/>
          </p:spPr>
          <p:txBody>
            <a:bodyPr wrap="square" rtlCol="0">
              <a:spAutoFit/>
            </a:bodyPr>
            <a:lstStyle/>
            <a:p>
              <a:pPr algn="ctr"/>
              <a:r>
                <a:rPr lang="en-GB" sz="2400" dirty="0" smtClean="0"/>
                <a:t>Nationally owned infrastructures </a:t>
              </a:r>
              <a:endParaRPr lang="en-US" sz="2400" dirty="0"/>
            </a:p>
          </p:txBody>
        </p:sp>
        <p:sp>
          <p:nvSpPr>
            <p:cNvPr id="5" name="TextBox 4"/>
            <p:cNvSpPr txBox="1"/>
            <p:nvPr/>
          </p:nvSpPr>
          <p:spPr>
            <a:xfrm>
              <a:off x="709021" y="2769947"/>
              <a:ext cx="2194127" cy="461665"/>
            </a:xfrm>
            <a:prstGeom prst="rect">
              <a:avLst/>
            </a:prstGeom>
            <a:noFill/>
          </p:spPr>
          <p:txBody>
            <a:bodyPr wrap="none" rtlCol="0">
              <a:spAutoFit/>
            </a:bodyPr>
            <a:lstStyle/>
            <a:p>
              <a:r>
                <a:rPr lang="en-US" sz="2400" dirty="0" smtClean="0"/>
                <a:t>National budget</a:t>
              </a:r>
              <a:endParaRPr lang="en-US" sz="2400" dirty="0"/>
            </a:p>
          </p:txBody>
        </p:sp>
        <p:sp>
          <p:nvSpPr>
            <p:cNvPr id="6" name="Rectangle 5"/>
            <p:cNvSpPr/>
            <p:nvPr/>
          </p:nvSpPr>
          <p:spPr>
            <a:xfrm>
              <a:off x="283329" y="3790470"/>
              <a:ext cx="2960687" cy="830997"/>
            </a:xfrm>
            <a:prstGeom prst="rect">
              <a:avLst/>
            </a:prstGeom>
          </p:spPr>
          <p:txBody>
            <a:bodyPr wrap="square">
              <a:spAutoFit/>
            </a:bodyPr>
            <a:lstStyle/>
            <a:p>
              <a:pPr algn="ctr"/>
              <a:r>
                <a:rPr lang="en-US" sz="2400" dirty="0"/>
                <a:t>National research </a:t>
              </a:r>
              <a:r>
                <a:rPr lang="en-US" sz="2400" dirty="0" smtClean="0"/>
                <a:t>priorities</a:t>
              </a:r>
              <a:endParaRPr lang="en-US" sz="2400" dirty="0"/>
            </a:p>
          </p:txBody>
        </p:sp>
        <p:sp>
          <p:nvSpPr>
            <p:cNvPr id="17" name="Right Arrow 16"/>
            <p:cNvSpPr/>
            <p:nvPr/>
          </p:nvSpPr>
          <p:spPr>
            <a:xfrm rot="5400000">
              <a:off x="1440037" y="3199850"/>
              <a:ext cx="647272" cy="65058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ight Arrow 17"/>
            <p:cNvSpPr/>
            <p:nvPr/>
          </p:nvSpPr>
          <p:spPr>
            <a:xfrm rot="5400000">
              <a:off x="1440039" y="2166352"/>
              <a:ext cx="647272" cy="65058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ounded Rectangle 7"/>
            <p:cNvSpPr/>
            <p:nvPr/>
          </p:nvSpPr>
          <p:spPr>
            <a:xfrm>
              <a:off x="321318" y="1089791"/>
              <a:ext cx="3006025" cy="345035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197940" y="1051279"/>
            <a:ext cx="3565138" cy="3513940"/>
            <a:chOff x="4150766" y="1089793"/>
            <a:chExt cx="3565138" cy="3513940"/>
          </a:xfrm>
        </p:grpSpPr>
        <p:sp>
          <p:nvSpPr>
            <p:cNvPr id="22" name="TextBox 21"/>
            <p:cNvSpPr txBox="1"/>
            <p:nvPr/>
          </p:nvSpPr>
          <p:spPr>
            <a:xfrm>
              <a:off x="4150766" y="1290547"/>
              <a:ext cx="3565138" cy="830997"/>
            </a:xfrm>
            <a:prstGeom prst="rect">
              <a:avLst/>
            </a:prstGeom>
            <a:noFill/>
          </p:spPr>
          <p:txBody>
            <a:bodyPr wrap="square" rtlCol="0">
              <a:spAutoFit/>
            </a:bodyPr>
            <a:lstStyle/>
            <a:p>
              <a:pPr algn="ctr"/>
              <a:r>
                <a:rPr lang="en-GB" sz="2400" dirty="0" smtClean="0"/>
                <a:t>Access through national programmes</a:t>
              </a:r>
              <a:endParaRPr lang="en-US" sz="2400" dirty="0"/>
            </a:p>
          </p:txBody>
        </p:sp>
        <p:sp>
          <p:nvSpPr>
            <p:cNvPr id="23" name="TextBox 22"/>
            <p:cNvSpPr txBox="1"/>
            <p:nvPr/>
          </p:nvSpPr>
          <p:spPr>
            <a:xfrm>
              <a:off x="4961322" y="2775508"/>
              <a:ext cx="2194127" cy="461665"/>
            </a:xfrm>
            <a:prstGeom prst="rect">
              <a:avLst/>
            </a:prstGeom>
            <a:noFill/>
          </p:spPr>
          <p:txBody>
            <a:bodyPr wrap="none" rtlCol="0">
              <a:spAutoFit/>
            </a:bodyPr>
            <a:lstStyle/>
            <a:p>
              <a:r>
                <a:rPr lang="en-US" sz="2400" dirty="0" smtClean="0"/>
                <a:t>National budget</a:t>
              </a:r>
              <a:endParaRPr lang="en-US" sz="2400" dirty="0"/>
            </a:p>
          </p:txBody>
        </p:sp>
        <p:sp>
          <p:nvSpPr>
            <p:cNvPr id="24" name="Rectangle 23"/>
            <p:cNvSpPr/>
            <p:nvPr/>
          </p:nvSpPr>
          <p:spPr>
            <a:xfrm>
              <a:off x="4673080" y="3772736"/>
              <a:ext cx="2520509" cy="830997"/>
            </a:xfrm>
            <a:prstGeom prst="rect">
              <a:avLst/>
            </a:prstGeom>
          </p:spPr>
          <p:txBody>
            <a:bodyPr wrap="square">
              <a:spAutoFit/>
            </a:bodyPr>
            <a:lstStyle/>
            <a:p>
              <a:pPr algn="ctr"/>
              <a:r>
                <a:rPr lang="en-US" sz="2400" dirty="0"/>
                <a:t>National </a:t>
              </a:r>
              <a:r>
                <a:rPr lang="en-US" sz="2400" dirty="0" smtClean="0"/>
                <a:t>researchers</a:t>
              </a:r>
              <a:endParaRPr lang="en-US" sz="2400" dirty="0"/>
            </a:p>
          </p:txBody>
        </p:sp>
        <p:sp>
          <p:nvSpPr>
            <p:cNvPr id="25" name="Right Arrow 24"/>
            <p:cNvSpPr/>
            <p:nvPr/>
          </p:nvSpPr>
          <p:spPr>
            <a:xfrm rot="5400000">
              <a:off x="5618286" y="3220335"/>
              <a:ext cx="647272" cy="65058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ight Arrow 25"/>
            <p:cNvSpPr/>
            <p:nvPr/>
          </p:nvSpPr>
          <p:spPr>
            <a:xfrm rot="5400000">
              <a:off x="5618286" y="2104181"/>
              <a:ext cx="647272" cy="65058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ounded Rectangle 31"/>
            <p:cNvSpPr/>
            <p:nvPr/>
          </p:nvSpPr>
          <p:spPr>
            <a:xfrm>
              <a:off x="4356039" y="1089793"/>
              <a:ext cx="3256914" cy="34888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325859" y="1243429"/>
            <a:ext cx="3565138" cy="3296718"/>
            <a:chOff x="8325859" y="1243429"/>
            <a:chExt cx="3565138" cy="3296718"/>
          </a:xfrm>
        </p:grpSpPr>
        <p:sp>
          <p:nvSpPr>
            <p:cNvPr id="27" name="TextBox 26"/>
            <p:cNvSpPr txBox="1"/>
            <p:nvPr/>
          </p:nvSpPr>
          <p:spPr>
            <a:xfrm>
              <a:off x="8325859" y="1371251"/>
              <a:ext cx="3565138" cy="461665"/>
            </a:xfrm>
            <a:prstGeom prst="rect">
              <a:avLst/>
            </a:prstGeom>
            <a:noFill/>
          </p:spPr>
          <p:txBody>
            <a:bodyPr wrap="square" rtlCol="0">
              <a:spAutoFit/>
            </a:bodyPr>
            <a:lstStyle/>
            <a:p>
              <a:pPr algn="ctr"/>
              <a:r>
                <a:rPr lang="en-GB" sz="2400" dirty="0" smtClean="0"/>
                <a:t>National scheduling</a:t>
              </a:r>
              <a:endParaRPr lang="en-US" sz="2400" dirty="0"/>
            </a:p>
          </p:txBody>
        </p:sp>
        <p:sp>
          <p:nvSpPr>
            <p:cNvPr id="28" name="TextBox 27"/>
            <p:cNvSpPr txBox="1"/>
            <p:nvPr/>
          </p:nvSpPr>
          <p:spPr>
            <a:xfrm>
              <a:off x="8864631" y="2904443"/>
              <a:ext cx="2487596" cy="1200329"/>
            </a:xfrm>
            <a:prstGeom prst="rect">
              <a:avLst/>
            </a:prstGeom>
            <a:noFill/>
          </p:spPr>
          <p:txBody>
            <a:bodyPr wrap="square" rtlCol="0">
              <a:spAutoFit/>
            </a:bodyPr>
            <a:lstStyle/>
            <a:p>
              <a:pPr algn="ctr"/>
              <a:r>
                <a:rPr lang="en-US" sz="2400" dirty="0" smtClean="0"/>
                <a:t>Independent from international schedules</a:t>
              </a:r>
              <a:endParaRPr lang="en-US" sz="2400" dirty="0"/>
            </a:p>
          </p:txBody>
        </p:sp>
        <p:sp>
          <p:nvSpPr>
            <p:cNvPr id="31" name="Right Arrow 30"/>
            <p:cNvSpPr/>
            <p:nvPr/>
          </p:nvSpPr>
          <p:spPr>
            <a:xfrm rot="5400000">
              <a:off x="9784792" y="2068714"/>
              <a:ext cx="647272" cy="65058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Rounded Rectangle 32"/>
            <p:cNvSpPr/>
            <p:nvPr/>
          </p:nvSpPr>
          <p:spPr>
            <a:xfrm>
              <a:off x="8506572" y="1243429"/>
              <a:ext cx="3054470" cy="329671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ight Arrow 33"/>
          <p:cNvSpPr/>
          <p:nvPr/>
        </p:nvSpPr>
        <p:spPr>
          <a:xfrm>
            <a:off x="7724316" y="3117913"/>
            <a:ext cx="670893" cy="62132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4811937" y="4626493"/>
            <a:ext cx="2587244" cy="1519470"/>
            <a:chOff x="4764763" y="5411545"/>
            <a:chExt cx="2587244" cy="1519470"/>
          </a:xfrm>
        </p:grpSpPr>
        <p:sp>
          <p:nvSpPr>
            <p:cNvPr id="35" name="Right Arrow 34"/>
            <p:cNvSpPr/>
            <p:nvPr/>
          </p:nvSpPr>
          <p:spPr>
            <a:xfrm rot="5400000">
              <a:off x="5609697" y="5409887"/>
              <a:ext cx="647272" cy="6505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p:cNvSpPr txBox="1"/>
            <p:nvPr/>
          </p:nvSpPr>
          <p:spPr>
            <a:xfrm>
              <a:off x="4764763" y="6100018"/>
              <a:ext cx="2587244" cy="830997"/>
            </a:xfrm>
            <a:prstGeom prst="rect">
              <a:avLst/>
            </a:prstGeom>
            <a:noFill/>
          </p:spPr>
          <p:txBody>
            <a:bodyPr wrap="square" rtlCol="0">
              <a:spAutoFit/>
            </a:bodyPr>
            <a:lstStyle/>
            <a:p>
              <a:r>
                <a:rPr lang="en-GB" sz="2400" dirty="0" smtClean="0">
                  <a:solidFill>
                    <a:schemeClr val="accent2"/>
                  </a:solidFill>
                </a:rPr>
                <a:t>Limited access to international fleet</a:t>
              </a:r>
              <a:endParaRPr lang="en-US" sz="2400" dirty="0">
                <a:solidFill>
                  <a:schemeClr val="accent2"/>
                </a:solidFill>
              </a:endParaRPr>
            </a:p>
          </p:txBody>
        </p:sp>
      </p:grpSp>
      <p:grpSp>
        <p:nvGrpSpPr>
          <p:cNvPr id="44" name="Group 43"/>
          <p:cNvGrpSpPr/>
          <p:nvPr/>
        </p:nvGrpSpPr>
        <p:grpSpPr>
          <a:xfrm>
            <a:off x="8736230" y="4615679"/>
            <a:ext cx="2824812" cy="1119401"/>
            <a:chOff x="8736230" y="4615679"/>
            <a:chExt cx="2824812" cy="1119401"/>
          </a:xfrm>
        </p:grpSpPr>
        <p:sp>
          <p:nvSpPr>
            <p:cNvPr id="36" name="Right Arrow 35"/>
            <p:cNvSpPr/>
            <p:nvPr/>
          </p:nvSpPr>
          <p:spPr>
            <a:xfrm rot="5400000">
              <a:off x="9784792" y="4614021"/>
              <a:ext cx="647272" cy="6505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TextBox 36"/>
            <p:cNvSpPr txBox="1"/>
            <p:nvPr/>
          </p:nvSpPr>
          <p:spPr>
            <a:xfrm>
              <a:off x="8736230" y="5273415"/>
              <a:ext cx="2824812" cy="461665"/>
            </a:xfrm>
            <a:prstGeom prst="rect">
              <a:avLst/>
            </a:prstGeom>
            <a:noFill/>
          </p:spPr>
          <p:txBody>
            <a:bodyPr wrap="none" rtlCol="0">
              <a:spAutoFit/>
            </a:bodyPr>
            <a:lstStyle/>
            <a:p>
              <a:r>
                <a:rPr lang="en-GB" sz="2400" dirty="0" smtClean="0">
                  <a:solidFill>
                    <a:schemeClr val="accent2"/>
                  </a:solidFill>
                </a:rPr>
                <a:t>Duplication of efforts</a:t>
              </a:r>
              <a:endParaRPr lang="en-US" sz="2400" dirty="0">
                <a:solidFill>
                  <a:schemeClr val="accent2"/>
                </a:solidFill>
              </a:endParaRPr>
            </a:p>
          </p:txBody>
        </p:sp>
      </p:grpSp>
      <p:grpSp>
        <p:nvGrpSpPr>
          <p:cNvPr id="42" name="Group 41"/>
          <p:cNvGrpSpPr/>
          <p:nvPr/>
        </p:nvGrpSpPr>
        <p:grpSpPr>
          <a:xfrm>
            <a:off x="203982" y="4614066"/>
            <a:ext cx="3240695" cy="1478269"/>
            <a:chOff x="238887" y="5188234"/>
            <a:chExt cx="3240695" cy="1478269"/>
          </a:xfrm>
        </p:grpSpPr>
        <p:sp>
          <p:nvSpPr>
            <p:cNvPr id="38" name="Right Arrow 37"/>
            <p:cNvSpPr/>
            <p:nvPr/>
          </p:nvSpPr>
          <p:spPr>
            <a:xfrm rot="5400000">
              <a:off x="1440037" y="5186576"/>
              <a:ext cx="647272" cy="6505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TextBox 38"/>
            <p:cNvSpPr txBox="1"/>
            <p:nvPr/>
          </p:nvSpPr>
          <p:spPr>
            <a:xfrm>
              <a:off x="238887" y="5835506"/>
              <a:ext cx="3240695" cy="830997"/>
            </a:xfrm>
            <a:prstGeom prst="rect">
              <a:avLst/>
            </a:prstGeom>
            <a:noFill/>
          </p:spPr>
          <p:txBody>
            <a:bodyPr wrap="none" rtlCol="0">
              <a:spAutoFit/>
            </a:bodyPr>
            <a:lstStyle/>
            <a:p>
              <a:r>
                <a:rPr lang="en-GB" sz="2400" dirty="0" smtClean="0">
                  <a:solidFill>
                    <a:schemeClr val="accent2"/>
                  </a:solidFill>
                </a:rPr>
                <a:t>Geographic and budget  </a:t>
              </a:r>
            </a:p>
            <a:p>
              <a:r>
                <a:rPr lang="en-GB" sz="2400" dirty="0" smtClean="0">
                  <a:solidFill>
                    <a:schemeClr val="accent2"/>
                  </a:solidFill>
                </a:rPr>
                <a:t>limitation</a:t>
              </a:r>
              <a:endParaRPr lang="en-US" sz="2400" dirty="0">
                <a:solidFill>
                  <a:schemeClr val="accent2"/>
                </a:solidFill>
              </a:endParaRPr>
            </a:p>
          </p:txBody>
        </p:sp>
      </p:grpSp>
      <p:grpSp>
        <p:nvGrpSpPr>
          <p:cNvPr id="48" name="Group 47"/>
          <p:cNvGrpSpPr/>
          <p:nvPr/>
        </p:nvGrpSpPr>
        <p:grpSpPr>
          <a:xfrm>
            <a:off x="1929746" y="5706934"/>
            <a:ext cx="4930837" cy="1126137"/>
            <a:chOff x="1929746" y="5706934"/>
            <a:chExt cx="4930837" cy="1126137"/>
          </a:xfrm>
        </p:grpSpPr>
        <p:sp>
          <p:nvSpPr>
            <p:cNvPr id="45" name="TextBox 44"/>
            <p:cNvSpPr txBox="1"/>
            <p:nvPr/>
          </p:nvSpPr>
          <p:spPr>
            <a:xfrm>
              <a:off x="1929746" y="6371406"/>
              <a:ext cx="4930837" cy="461665"/>
            </a:xfrm>
            <a:prstGeom prst="rect">
              <a:avLst/>
            </a:prstGeom>
            <a:noFill/>
          </p:spPr>
          <p:txBody>
            <a:bodyPr wrap="none" rtlCol="0">
              <a:spAutoFit/>
            </a:bodyPr>
            <a:lstStyle/>
            <a:p>
              <a:r>
                <a:rPr lang="en-GB" sz="2400" dirty="0" smtClean="0">
                  <a:solidFill>
                    <a:schemeClr val="accent2"/>
                  </a:solidFill>
                </a:rPr>
                <a:t>Little room for international initiatives</a:t>
              </a:r>
              <a:endParaRPr lang="en-US" sz="2400" dirty="0">
                <a:solidFill>
                  <a:schemeClr val="accent2"/>
                </a:solidFill>
              </a:endParaRPr>
            </a:p>
          </p:txBody>
        </p:sp>
        <p:sp>
          <p:nvSpPr>
            <p:cNvPr id="46" name="Right Arrow 45"/>
            <p:cNvSpPr/>
            <p:nvPr/>
          </p:nvSpPr>
          <p:spPr>
            <a:xfrm rot="2876712">
              <a:off x="2301207" y="5836035"/>
              <a:ext cx="647272" cy="45530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Right Arrow 46"/>
            <p:cNvSpPr/>
            <p:nvPr/>
          </p:nvSpPr>
          <p:spPr>
            <a:xfrm rot="7973604">
              <a:off x="4071528" y="5802919"/>
              <a:ext cx="647272" cy="45530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Tree>
    <p:extLst>
      <p:ext uri="{BB962C8B-B14F-4D97-AF65-F5344CB8AC3E}">
        <p14:creationId xmlns:p14="http://schemas.microsoft.com/office/powerpoint/2010/main" val="5645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up)">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up)">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Words>
  <Application>Microsoft Office PowerPoint</Application>
  <PresentationFormat>Widescreen</PresentationFormat>
  <Paragraphs>113</Paragraphs>
  <Slides>13</Slides>
  <Notes>10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Fanney Sigrún Ingvadóttir</dc:creator>
  <cp:lastModifiedBy>UNI</cp:lastModifiedBy>
  <cp:revision>95</cp:revision>
  <cp:lastPrinted>2019-06-07T12:16:50Z</cp:lastPrinted>
  <dcterms:created xsi:type="dcterms:W3CDTF">2018-01-17T13:12:08Z</dcterms:created>
  <dcterms:modified xsi:type="dcterms:W3CDTF">2019-06-11T11:29:31Z</dcterms:modified>
</cp:coreProperties>
</file>